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93" r:id="rId2"/>
    <p:sldId id="257" r:id="rId3"/>
    <p:sldId id="258" r:id="rId4"/>
    <p:sldId id="259" r:id="rId5"/>
    <p:sldId id="260" r:id="rId6"/>
    <p:sldId id="292"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378" r:id="rId25"/>
    <p:sldId id="278" r:id="rId26"/>
    <p:sldId id="279" r:id="rId27"/>
    <p:sldId id="364" r:id="rId28"/>
    <p:sldId id="377" r:id="rId29"/>
    <p:sldId id="379" r:id="rId30"/>
    <p:sldId id="282" r:id="rId31"/>
    <p:sldId id="283" r:id="rId32"/>
    <p:sldId id="284" r:id="rId33"/>
    <p:sldId id="285" r:id="rId34"/>
    <p:sldId id="286" r:id="rId35"/>
    <p:sldId id="287" r:id="rId36"/>
    <p:sldId id="288" r:id="rId37"/>
    <p:sldId id="289" r:id="rId38"/>
    <p:sldId id="290" r:id="rId39"/>
    <p:sldId id="291" r:id="rId40"/>
  </p:sldIdLst>
  <p:sldSz cx="9144000" cy="5143500" type="screen16x9"/>
  <p:notesSz cx="6858000" cy="9144000"/>
  <p:embeddedFontLst>
    <p:embeddedFont>
      <p:font typeface="Archivo" panose="020B0604020202020204" charset="0"/>
      <p:regular r:id="rId42"/>
      <p:bold r:id="rId43"/>
      <p:italic r:id="rId44"/>
      <p:boldItalic r:id="rId45"/>
    </p:embeddedFont>
    <p:embeddedFont>
      <p:font typeface="Be Vietnam Pro" panose="020B0604020202020204" charset="0"/>
      <p:regular r:id="rId46"/>
      <p:bold r:id="rId47"/>
      <p:italic r:id="rId48"/>
      <p:boldItalic r:id="rId49"/>
    </p:embeddedFont>
    <p:embeddedFont>
      <p:font typeface="Berlin Sans FB Demi" panose="020E0802020502020306" pitchFamily="34" charset="0"/>
      <p:bold r:id="rId50"/>
    </p:embeddedFont>
    <p:embeddedFont>
      <p:font typeface="Cambria Math" panose="02040503050406030204" pitchFamily="18" charset="0"/>
      <p:regular r:id="rId51"/>
    </p:embeddedFont>
    <p:embeddedFont>
      <p:font typeface="Roboto Condensed Light" panose="02000000000000000000" pitchFamily="2" charset="0"/>
      <p:regular r:id="rId52"/>
      <p: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4" roundtripDataSignature="AMtx7mgAPArNHYNal1BEN3pHtTWNeDCi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E4A791-2BDF-4CAC-861D-6F0181273765}">
  <a:tblStyle styleId="{16E4A791-2BDF-4CAC-861D-6F0181273765}"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view3D>
      <c:rotX val="15"/>
      <c:rotY val="20"/>
      <c:depthPercent val="100"/>
      <c:rAngAx val="1"/>
    </c:view3D>
    <c:floor>
      <c:thickness val="0"/>
      <c:spPr>
        <a:noFill/>
        <a:ln>
          <a:solidFill>
            <a:schemeClr val="tx2">
              <a:lumMod val="20000"/>
              <a:lumOff val="80000"/>
            </a:schemeClr>
          </a:solidFill>
        </a:ln>
        <a:effectLst/>
        <a:sp3d>
          <a:contourClr>
            <a:schemeClr val="tx2">
              <a:lumMod val="20000"/>
              <a:lumOff val="80000"/>
            </a:schemeClr>
          </a:contourClr>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Average Accuracy</c:v>
                </c:pt>
              </c:strCache>
            </c:strRef>
          </c:tx>
          <c:spPr>
            <a:solidFill>
              <a:schemeClr val="dk1">
                <a:tint val="88500"/>
              </a:schemeClr>
            </a:solidFill>
            <a:ln>
              <a:noFill/>
            </a:ln>
            <a:effectLst/>
            <a:sp3d/>
          </c:spPr>
          <c:invertIfNegative val="0"/>
          <c:dLbls>
            <c:delete val="1"/>
          </c:dLbls>
          <c:cat>
            <c:strRef>
              <c:f>Sheet1!$A$2:$A$3</c:f>
              <c:strCache>
                <c:ptCount val="2"/>
                <c:pt idx="0">
                  <c:v>CNN</c:v>
                </c:pt>
                <c:pt idx="1">
                  <c:v>Transformer</c:v>
                </c:pt>
              </c:strCache>
            </c:strRef>
          </c:cat>
          <c:val>
            <c:numRef>
              <c:f>Sheet1!$B$2:$B$3</c:f>
              <c:numCache>
                <c:formatCode>General</c:formatCode>
                <c:ptCount val="2"/>
                <c:pt idx="0">
                  <c:v>85</c:v>
                </c:pt>
                <c:pt idx="1">
                  <c:v>94</c:v>
                </c:pt>
              </c:numCache>
            </c:numRef>
          </c:val>
          <c:extLst>
            <c:ext xmlns:c16="http://schemas.microsoft.com/office/drawing/2014/chart" uri="{C3380CC4-5D6E-409C-BE32-E72D297353CC}">
              <c16:uniqueId val="{00000000-0FA4-46F5-9876-239072A95ED7}"/>
            </c:ext>
          </c:extLst>
        </c:ser>
        <c:dLbls>
          <c:showLegendKey val="0"/>
          <c:showVal val="1"/>
          <c:showCatName val="0"/>
          <c:showSerName val="0"/>
          <c:showPercent val="0"/>
          <c:showBubbleSize val="0"/>
        </c:dLbls>
        <c:gapWidth val="150"/>
        <c:shape val="box"/>
        <c:axId val="1088323583"/>
        <c:axId val="1088335103"/>
        <c:axId val="0"/>
      </c:bar3DChart>
      <c:catAx>
        <c:axId val="108832358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88335103"/>
        <c:crosses val="autoZero"/>
        <c:auto val="1"/>
        <c:lblAlgn val="ctr"/>
        <c:lblOffset val="100"/>
        <c:noMultiLvlLbl val="0"/>
      </c:catAx>
      <c:valAx>
        <c:axId val="1088335103"/>
        <c:scaling>
          <c:orientation val="minMax"/>
          <c:max val="100"/>
          <c:min val="50"/>
        </c:scaling>
        <c:delete val="0"/>
        <c:axPos val="l"/>
        <c:majorGridlines>
          <c:spPr>
            <a:ln w="9525" cap="flat" cmpd="sng" algn="ctr">
              <a:solidFill>
                <a:schemeClr val="tx2">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88323583"/>
        <c:crosses val="autoZero"/>
        <c:crossBetween val="between"/>
        <c:majorUnit val="5"/>
      </c:valAx>
      <c:spPr>
        <a:noFill/>
        <a:ln>
          <a:noFill/>
        </a:ln>
        <a:effectLst/>
      </c:spPr>
    </c:plotArea>
    <c:legend>
      <c:legendPos val="b"/>
      <c:legendEntry>
        <c:idx val="0"/>
        <c:txPr>
          <a:bodyPr rot="0" spcFirstLastPara="1" vertOverflow="ellipsis" vert="horz" wrap="square" anchor="ctr" anchorCtr="1"/>
          <a:lstStyle/>
          <a:p>
            <a:pPr>
              <a:defRPr sz="1400" b="0" i="0" u="none" strike="noStrike" kern="1200" baseline="0">
                <a:solidFill>
                  <a:srgbClr val="FF0000"/>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rgbClr val="FF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0.62804</cdr:x>
      <cdr:y>0.4578</cdr:y>
    </cdr:from>
    <cdr:to>
      <cdr:x>0.72249</cdr:x>
      <cdr:y>0.5422</cdr:y>
    </cdr:to>
    <cdr:sp macro="" textlink="">
      <cdr:nvSpPr>
        <cdr:cNvPr id="2" name="TextBox 1">
          <a:extLst xmlns:a="http://schemas.openxmlformats.org/drawingml/2006/main">
            <a:ext uri="{FF2B5EF4-FFF2-40B4-BE49-F238E27FC236}">
              <a16:creationId xmlns:a16="http://schemas.microsoft.com/office/drawing/2014/main" id="{2A632B6B-D04D-EBCB-7092-91814BC281E3}"/>
            </a:ext>
          </a:extLst>
        </cdr:cNvPr>
        <cdr:cNvSpPr txBox="1"/>
      </cdr:nvSpPr>
      <cdr:spPr>
        <a:xfrm xmlns:a="http://schemas.openxmlformats.org/drawingml/2006/main">
          <a:off x="3207503" y="1835416"/>
          <a:ext cx="482400" cy="338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800" dirty="0">
              <a:solidFill>
                <a:schemeClr val="accent4"/>
              </a:solidFill>
            </a:rPr>
            <a:t>94%</a:t>
          </a:r>
        </a:p>
      </cdr:txBody>
    </cdr:sp>
  </cdr:relSizeAnchor>
  <cdr:relSizeAnchor xmlns:cdr="http://schemas.openxmlformats.org/drawingml/2006/chartDrawing">
    <cdr:from>
      <cdr:x>0.26862</cdr:x>
      <cdr:y>0.5</cdr:y>
    </cdr:from>
    <cdr:to>
      <cdr:x>0.36308</cdr:x>
      <cdr:y>0.58441</cdr:y>
    </cdr:to>
    <cdr:sp macro="" textlink="">
      <cdr:nvSpPr>
        <cdr:cNvPr id="3" name="TextBox 1">
          <a:extLst xmlns:a="http://schemas.openxmlformats.org/drawingml/2006/main">
            <a:ext uri="{FF2B5EF4-FFF2-40B4-BE49-F238E27FC236}">
              <a16:creationId xmlns:a16="http://schemas.microsoft.com/office/drawing/2014/main" id="{8076DE26-9D6E-D063-BB6C-18A0CBC18A8D}"/>
            </a:ext>
          </a:extLst>
        </cdr:cNvPr>
        <cdr:cNvSpPr txBox="1"/>
      </cdr:nvSpPr>
      <cdr:spPr>
        <a:xfrm xmlns:a="http://schemas.openxmlformats.org/drawingml/2006/main">
          <a:off x="1371903" y="2004616"/>
          <a:ext cx="482400" cy="33840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a:solidFill>
                <a:schemeClr val="accent4"/>
              </a:solidFill>
            </a:rPr>
            <a:t>85%</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89352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8" name="Google Shape;61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5" name="Google Shape;62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5" name="Google Shape;62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4575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de4696bd3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de4696bd3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324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de4696bd3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de4696bd3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013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demo can be found in the media folder.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0" name="Google Shape;71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9" name="Google Shape;75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p2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7" name="Google Shape;81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6" name="Google Shape;826;p3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5" name="Google Shape;87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7" name="Google Shape;897;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6" name="Google Shape;94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2" name="Google Shape;952;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75" name="Google Shape;975;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781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38"/>
          <p:cNvSpPr/>
          <p:nvPr/>
        </p:nvSpPr>
        <p:spPr>
          <a:xfrm>
            <a:off x="6743225" y="-983100"/>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38"/>
          <p:cNvSpPr/>
          <p:nvPr/>
        </p:nvSpPr>
        <p:spPr>
          <a:xfrm>
            <a:off x="-722225" y="3854151"/>
            <a:ext cx="2458734" cy="24586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8"/>
          <p:cNvSpPr/>
          <p:nvPr/>
        </p:nvSpPr>
        <p:spPr>
          <a:xfrm>
            <a:off x="-62475" y="-284050"/>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8"/>
          <p:cNvSpPr/>
          <p:nvPr/>
        </p:nvSpPr>
        <p:spPr>
          <a:xfrm>
            <a:off x="5472000" y="456511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8"/>
          <p:cNvSpPr txBox="1">
            <a:spLocks noGrp="1"/>
          </p:cNvSpPr>
          <p:nvPr>
            <p:ph type="ctrTitle"/>
          </p:nvPr>
        </p:nvSpPr>
        <p:spPr>
          <a:xfrm>
            <a:off x="713100" y="1037075"/>
            <a:ext cx="4819200" cy="22749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rgbClr val="191919"/>
              </a:buClr>
              <a:buSzPts val="5200"/>
              <a:buNone/>
              <a:defRPr sz="5800">
                <a:latin typeface="Be Vietnam Pro"/>
                <a:ea typeface="Be Vietnam Pro"/>
                <a:cs typeface="Be Vietnam Pro"/>
                <a:sym typeface="Be Vietnam Pro"/>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4" name="Google Shape;14;p38"/>
          <p:cNvSpPr txBox="1">
            <a:spLocks noGrp="1"/>
          </p:cNvSpPr>
          <p:nvPr>
            <p:ph type="subTitle" idx="1"/>
          </p:nvPr>
        </p:nvSpPr>
        <p:spPr>
          <a:xfrm>
            <a:off x="713100" y="3471250"/>
            <a:ext cx="4536300" cy="47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4"/>
        <p:cNvGrpSpPr/>
        <p:nvPr/>
      </p:nvGrpSpPr>
      <p:grpSpPr>
        <a:xfrm>
          <a:off x="0" y="0"/>
          <a:ext cx="0" cy="0"/>
          <a:chOff x="0" y="0"/>
          <a:chExt cx="0" cy="0"/>
        </a:xfrm>
      </p:grpSpPr>
      <p:sp>
        <p:nvSpPr>
          <p:cNvPr id="75" name="Google Shape;75;p47"/>
          <p:cNvSpPr/>
          <p:nvPr/>
        </p:nvSpPr>
        <p:spPr>
          <a:xfrm flipH="1">
            <a:off x="-1316525" y="-983100"/>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7"/>
          <p:cNvSpPr/>
          <p:nvPr/>
        </p:nvSpPr>
        <p:spPr>
          <a:xfrm flipH="1">
            <a:off x="7065539" y="3274001"/>
            <a:ext cx="2458734" cy="24586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47"/>
          <p:cNvSpPr/>
          <p:nvPr/>
        </p:nvSpPr>
        <p:spPr>
          <a:xfrm flipH="1">
            <a:off x="6668926" y="2101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47"/>
          <p:cNvSpPr/>
          <p:nvPr/>
        </p:nvSpPr>
        <p:spPr>
          <a:xfrm>
            <a:off x="240551" y="408571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39"/>
          <p:cNvSpPr/>
          <p:nvPr/>
        </p:nvSpPr>
        <p:spPr>
          <a:xfrm>
            <a:off x="-1521550" y="-855986"/>
            <a:ext cx="2458734" cy="24586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9"/>
          <p:cNvSpPr/>
          <p:nvPr/>
        </p:nvSpPr>
        <p:spPr>
          <a:xfrm>
            <a:off x="8034800" y="-145025"/>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9"/>
          <p:cNvSpPr/>
          <p:nvPr/>
        </p:nvSpPr>
        <p:spPr>
          <a:xfrm>
            <a:off x="8423988" y="4005126"/>
            <a:ext cx="1903325" cy="19032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9"/>
          <p:cNvSpPr/>
          <p:nvPr/>
        </p:nvSpPr>
        <p:spPr>
          <a:xfrm>
            <a:off x="-794125" y="4462862"/>
            <a:ext cx="1903329" cy="859979"/>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1"/>
        <p:cNvGrpSpPr/>
        <p:nvPr/>
      </p:nvGrpSpPr>
      <p:grpSpPr>
        <a:xfrm>
          <a:off x="0" y="0"/>
          <a:ext cx="0" cy="0"/>
          <a:chOff x="0" y="0"/>
          <a:chExt cx="0" cy="0"/>
        </a:xfrm>
      </p:grpSpPr>
      <p:sp>
        <p:nvSpPr>
          <p:cNvPr id="22" name="Google Shape;22;p40"/>
          <p:cNvSpPr/>
          <p:nvPr/>
        </p:nvSpPr>
        <p:spPr>
          <a:xfrm>
            <a:off x="7560073" y="-1446773"/>
            <a:ext cx="3003824" cy="3003768"/>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0"/>
          <p:cNvSpPr/>
          <p:nvPr/>
        </p:nvSpPr>
        <p:spPr>
          <a:xfrm>
            <a:off x="-1192501" y="4059876"/>
            <a:ext cx="2079437" cy="2079398"/>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0"/>
          <p:cNvSpPr/>
          <p:nvPr/>
        </p:nvSpPr>
        <p:spPr>
          <a:xfrm>
            <a:off x="-1192500" y="18525"/>
            <a:ext cx="2305181" cy="1041740"/>
          </a:xfrm>
          <a:custGeom>
            <a:avLst/>
            <a:gdLst/>
            <a:ahLst/>
            <a:cxnLst/>
            <a:rect l="l" t="t" r="r" b="b"/>
            <a:pathLst>
              <a:path w="24237" h="10953" extrusionOk="0">
                <a:moveTo>
                  <a:pt x="7194" y="0"/>
                </a:moveTo>
                <a:cubicBezTo>
                  <a:pt x="7043" y="0"/>
                  <a:pt x="6943" y="101"/>
                  <a:pt x="6918" y="251"/>
                </a:cubicBezTo>
                <a:lnTo>
                  <a:pt x="5640" y="9249"/>
                </a:lnTo>
                <a:lnTo>
                  <a:pt x="4211" y="3810"/>
                </a:lnTo>
                <a:cubicBezTo>
                  <a:pt x="4189" y="3698"/>
                  <a:pt x="4106" y="3606"/>
                  <a:pt x="3981" y="3606"/>
                </a:cubicBezTo>
                <a:cubicBezTo>
                  <a:pt x="3966" y="3606"/>
                  <a:pt x="3951" y="3607"/>
                  <a:pt x="3935" y="3609"/>
                </a:cubicBezTo>
                <a:cubicBezTo>
                  <a:pt x="3810" y="3609"/>
                  <a:pt x="3710" y="3685"/>
                  <a:pt x="3685" y="3810"/>
                </a:cubicBezTo>
                <a:lnTo>
                  <a:pt x="3008" y="6592"/>
                </a:lnTo>
                <a:lnTo>
                  <a:pt x="301" y="6592"/>
                </a:lnTo>
                <a:cubicBezTo>
                  <a:pt x="126" y="6592"/>
                  <a:pt x="1" y="6717"/>
                  <a:pt x="1" y="6868"/>
                </a:cubicBezTo>
                <a:cubicBezTo>
                  <a:pt x="1" y="7018"/>
                  <a:pt x="126" y="7143"/>
                  <a:pt x="301" y="7143"/>
                </a:cubicBezTo>
                <a:lnTo>
                  <a:pt x="3234" y="7143"/>
                </a:lnTo>
                <a:cubicBezTo>
                  <a:pt x="3359" y="7143"/>
                  <a:pt x="3484" y="7043"/>
                  <a:pt x="3509" y="6918"/>
                </a:cubicBezTo>
                <a:lnTo>
                  <a:pt x="3960" y="5038"/>
                </a:lnTo>
                <a:lnTo>
                  <a:pt x="5439" y="10727"/>
                </a:lnTo>
                <a:cubicBezTo>
                  <a:pt x="5489" y="10853"/>
                  <a:pt x="5590" y="10953"/>
                  <a:pt x="5715" y="10953"/>
                </a:cubicBezTo>
                <a:lnTo>
                  <a:pt x="5740" y="10953"/>
                </a:lnTo>
                <a:cubicBezTo>
                  <a:pt x="5865" y="10928"/>
                  <a:pt x="5965" y="10828"/>
                  <a:pt x="5991" y="10702"/>
                </a:cubicBezTo>
                <a:lnTo>
                  <a:pt x="7244" y="2005"/>
                </a:lnTo>
                <a:lnTo>
                  <a:pt x="8146" y="6918"/>
                </a:lnTo>
                <a:cubicBezTo>
                  <a:pt x="8171" y="7043"/>
                  <a:pt x="8296" y="7143"/>
                  <a:pt x="8422" y="7143"/>
                </a:cubicBezTo>
                <a:lnTo>
                  <a:pt x="9875" y="7168"/>
                </a:lnTo>
                <a:cubicBezTo>
                  <a:pt x="10001" y="7168"/>
                  <a:pt x="10126" y="7093"/>
                  <a:pt x="10151" y="6968"/>
                </a:cubicBezTo>
                <a:lnTo>
                  <a:pt x="11429" y="2106"/>
                </a:lnTo>
                <a:lnTo>
                  <a:pt x="13585" y="10727"/>
                </a:lnTo>
                <a:cubicBezTo>
                  <a:pt x="13610" y="10853"/>
                  <a:pt x="13735" y="10953"/>
                  <a:pt x="13860" y="10953"/>
                </a:cubicBezTo>
                <a:cubicBezTo>
                  <a:pt x="13986" y="10928"/>
                  <a:pt x="14111" y="10853"/>
                  <a:pt x="14136" y="10727"/>
                </a:cubicBezTo>
                <a:lnTo>
                  <a:pt x="15364" y="4612"/>
                </a:lnTo>
                <a:lnTo>
                  <a:pt x="16241" y="8146"/>
                </a:lnTo>
                <a:cubicBezTo>
                  <a:pt x="16266" y="8246"/>
                  <a:pt x="16367" y="8346"/>
                  <a:pt x="16492" y="8346"/>
                </a:cubicBezTo>
                <a:cubicBezTo>
                  <a:pt x="16617" y="8346"/>
                  <a:pt x="16742" y="8271"/>
                  <a:pt x="16768" y="8171"/>
                </a:cubicBezTo>
                <a:lnTo>
                  <a:pt x="17394" y="6492"/>
                </a:lnTo>
                <a:lnTo>
                  <a:pt x="18196" y="10301"/>
                </a:lnTo>
                <a:cubicBezTo>
                  <a:pt x="18221" y="10427"/>
                  <a:pt x="18321" y="10527"/>
                  <a:pt x="18472" y="10527"/>
                </a:cubicBezTo>
                <a:cubicBezTo>
                  <a:pt x="18597" y="10527"/>
                  <a:pt x="18697" y="10427"/>
                  <a:pt x="18722" y="10301"/>
                </a:cubicBezTo>
                <a:lnTo>
                  <a:pt x="19825" y="5289"/>
                </a:lnTo>
                <a:lnTo>
                  <a:pt x="20251" y="7193"/>
                </a:lnTo>
                <a:cubicBezTo>
                  <a:pt x="20276" y="7319"/>
                  <a:pt x="20402" y="7394"/>
                  <a:pt x="20527" y="7394"/>
                </a:cubicBezTo>
                <a:lnTo>
                  <a:pt x="23935" y="7394"/>
                </a:lnTo>
                <a:cubicBezTo>
                  <a:pt x="24111" y="7394"/>
                  <a:pt x="24236" y="7269"/>
                  <a:pt x="24236" y="7118"/>
                </a:cubicBezTo>
                <a:cubicBezTo>
                  <a:pt x="24236" y="6968"/>
                  <a:pt x="24111" y="6843"/>
                  <a:pt x="23935" y="6843"/>
                </a:cubicBezTo>
                <a:lnTo>
                  <a:pt x="20753" y="6843"/>
                </a:lnTo>
                <a:lnTo>
                  <a:pt x="20101" y="3935"/>
                </a:lnTo>
                <a:cubicBezTo>
                  <a:pt x="20051" y="3810"/>
                  <a:pt x="19950" y="3710"/>
                  <a:pt x="19825" y="3710"/>
                </a:cubicBezTo>
                <a:cubicBezTo>
                  <a:pt x="19675" y="3710"/>
                  <a:pt x="19575" y="3810"/>
                  <a:pt x="19549" y="3935"/>
                </a:cubicBezTo>
                <a:lnTo>
                  <a:pt x="18472" y="8898"/>
                </a:lnTo>
                <a:lnTo>
                  <a:pt x="17720" y="5414"/>
                </a:lnTo>
                <a:cubicBezTo>
                  <a:pt x="17695" y="5289"/>
                  <a:pt x="17595" y="5188"/>
                  <a:pt x="17469" y="5188"/>
                </a:cubicBezTo>
                <a:cubicBezTo>
                  <a:pt x="17344" y="5188"/>
                  <a:pt x="17244" y="5264"/>
                  <a:pt x="17194" y="5364"/>
                </a:cubicBezTo>
                <a:lnTo>
                  <a:pt x="16567" y="7118"/>
                </a:lnTo>
                <a:lnTo>
                  <a:pt x="15615" y="3284"/>
                </a:lnTo>
                <a:cubicBezTo>
                  <a:pt x="15565" y="3158"/>
                  <a:pt x="15464" y="3058"/>
                  <a:pt x="15339" y="3058"/>
                </a:cubicBezTo>
                <a:cubicBezTo>
                  <a:pt x="15189" y="3083"/>
                  <a:pt x="15088" y="3158"/>
                  <a:pt x="15063" y="3284"/>
                </a:cubicBezTo>
                <a:lnTo>
                  <a:pt x="13835" y="9399"/>
                </a:lnTo>
                <a:lnTo>
                  <a:pt x="11705" y="928"/>
                </a:lnTo>
                <a:cubicBezTo>
                  <a:pt x="11680" y="802"/>
                  <a:pt x="11580" y="702"/>
                  <a:pt x="11454" y="702"/>
                </a:cubicBezTo>
                <a:lnTo>
                  <a:pt x="11429" y="702"/>
                </a:lnTo>
                <a:cubicBezTo>
                  <a:pt x="11304" y="702"/>
                  <a:pt x="11204" y="802"/>
                  <a:pt x="11179" y="928"/>
                </a:cubicBezTo>
                <a:lnTo>
                  <a:pt x="9675" y="6617"/>
                </a:lnTo>
                <a:lnTo>
                  <a:pt x="8672" y="6592"/>
                </a:lnTo>
                <a:lnTo>
                  <a:pt x="7469" y="226"/>
                </a:lnTo>
                <a:cubicBezTo>
                  <a:pt x="7444" y="101"/>
                  <a:pt x="7319" y="0"/>
                  <a:pt x="7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0"/>
          <p:cNvSpPr txBox="1">
            <a:spLocks noGrp="1"/>
          </p:cNvSpPr>
          <p:nvPr>
            <p:ph type="title"/>
          </p:nvPr>
        </p:nvSpPr>
        <p:spPr>
          <a:xfrm>
            <a:off x="720000" y="18585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6" name="Google Shape;26;p40"/>
          <p:cNvSpPr txBox="1">
            <a:spLocks noGrp="1"/>
          </p:cNvSpPr>
          <p:nvPr>
            <p:ph type="title" idx="2"/>
          </p:nvPr>
        </p:nvSpPr>
        <p:spPr>
          <a:xfrm>
            <a:off x="1425600" y="1286900"/>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7" name="Google Shape;27;p40"/>
          <p:cNvSpPr txBox="1">
            <a:spLocks noGrp="1"/>
          </p:cNvSpPr>
          <p:nvPr>
            <p:ph type="subTitle" idx="1"/>
          </p:nvPr>
        </p:nvSpPr>
        <p:spPr>
          <a:xfrm>
            <a:off x="720000" y="2194275"/>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8" name="Google Shape;28;p40"/>
          <p:cNvSpPr txBox="1">
            <a:spLocks noGrp="1"/>
          </p:cNvSpPr>
          <p:nvPr>
            <p:ph type="title" idx="3"/>
          </p:nvPr>
        </p:nvSpPr>
        <p:spPr>
          <a:xfrm>
            <a:off x="3419400" y="18585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9" name="Google Shape;29;p40"/>
          <p:cNvSpPr txBox="1">
            <a:spLocks noGrp="1"/>
          </p:cNvSpPr>
          <p:nvPr>
            <p:ph type="title" idx="4"/>
          </p:nvPr>
        </p:nvSpPr>
        <p:spPr>
          <a:xfrm>
            <a:off x="4125000" y="1286900"/>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0" name="Google Shape;30;p40"/>
          <p:cNvSpPr txBox="1">
            <a:spLocks noGrp="1"/>
          </p:cNvSpPr>
          <p:nvPr>
            <p:ph type="subTitle" idx="5"/>
          </p:nvPr>
        </p:nvSpPr>
        <p:spPr>
          <a:xfrm>
            <a:off x="3419400" y="2194275"/>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1" name="Google Shape;31;p40"/>
          <p:cNvSpPr txBox="1">
            <a:spLocks noGrp="1"/>
          </p:cNvSpPr>
          <p:nvPr>
            <p:ph type="title" idx="6"/>
          </p:nvPr>
        </p:nvSpPr>
        <p:spPr>
          <a:xfrm>
            <a:off x="6118800" y="18585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2" name="Google Shape;32;p40"/>
          <p:cNvSpPr txBox="1">
            <a:spLocks noGrp="1"/>
          </p:cNvSpPr>
          <p:nvPr>
            <p:ph type="title" idx="7"/>
          </p:nvPr>
        </p:nvSpPr>
        <p:spPr>
          <a:xfrm>
            <a:off x="6824400" y="1286900"/>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3" name="Google Shape;33;p40"/>
          <p:cNvSpPr txBox="1">
            <a:spLocks noGrp="1"/>
          </p:cNvSpPr>
          <p:nvPr>
            <p:ph type="subTitle" idx="8"/>
          </p:nvPr>
        </p:nvSpPr>
        <p:spPr>
          <a:xfrm>
            <a:off x="6118800" y="2194275"/>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4" name="Google Shape;34;p40"/>
          <p:cNvSpPr txBox="1">
            <a:spLocks noGrp="1"/>
          </p:cNvSpPr>
          <p:nvPr>
            <p:ph type="title" idx="9"/>
          </p:nvPr>
        </p:nvSpPr>
        <p:spPr>
          <a:xfrm>
            <a:off x="720000" y="36479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5" name="Google Shape;35;p40"/>
          <p:cNvSpPr txBox="1">
            <a:spLocks noGrp="1"/>
          </p:cNvSpPr>
          <p:nvPr>
            <p:ph type="title" idx="13"/>
          </p:nvPr>
        </p:nvSpPr>
        <p:spPr>
          <a:xfrm>
            <a:off x="1425600" y="3076525"/>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6" name="Google Shape;36;p40"/>
          <p:cNvSpPr txBox="1">
            <a:spLocks noGrp="1"/>
          </p:cNvSpPr>
          <p:nvPr>
            <p:ph type="subTitle" idx="14"/>
          </p:nvPr>
        </p:nvSpPr>
        <p:spPr>
          <a:xfrm>
            <a:off x="720000" y="3983700"/>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7" name="Google Shape;37;p40"/>
          <p:cNvSpPr txBox="1">
            <a:spLocks noGrp="1"/>
          </p:cNvSpPr>
          <p:nvPr>
            <p:ph type="title" idx="15"/>
          </p:nvPr>
        </p:nvSpPr>
        <p:spPr>
          <a:xfrm>
            <a:off x="3419400" y="36479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8" name="Google Shape;38;p40"/>
          <p:cNvSpPr txBox="1">
            <a:spLocks noGrp="1"/>
          </p:cNvSpPr>
          <p:nvPr>
            <p:ph type="title" idx="16"/>
          </p:nvPr>
        </p:nvSpPr>
        <p:spPr>
          <a:xfrm>
            <a:off x="4125000" y="3076525"/>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9" name="Google Shape;39;p40"/>
          <p:cNvSpPr txBox="1">
            <a:spLocks noGrp="1"/>
          </p:cNvSpPr>
          <p:nvPr>
            <p:ph type="subTitle" idx="17"/>
          </p:nvPr>
        </p:nvSpPr>
        <p:spPr>
          <a:xfrm>
            <a:off x="3419400" y="3983700"/>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40" name="Google Shape;40;p40"/>
          <p:cNvSpPr txBox="1">
            <a:spLocks noGrp="1"/>
          </p:cNvSpPr>
          <p:nvPr>
            <p:ph type="title" idx="18"/>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41"/>
          <p:cNvSpPr txBox="1">
            <a:spLocks noGrp="1"/>
          </p:cNvSpPr>
          <p:nvPr>
            <p:ph type="title"/>
          </p:nvPr>
        </p:nvSpPr>
        <p:spPr>
          <a:xfrm>
            <a:off x="1696100" y="1596375"/>
            <a:ext cx="2698200" cy="1425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4000">
                <a:solidFill>
                  <a:schemeClr val="lt2"/>
                </a:solidFill>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43" name="Google Shape;43;p41"/>
          <p:cNvSpPr txBox="1">
            <a:spLocks noGrp="1"/>
          </p:cNvSpPr>
          <p:nvPr>
            <p:ph type="title" idx="2"/>
          </p:nvPr>
        </p:nvSpPr>
        <p:spPr>
          <a:xfrm>
            <a:off x="720000" y="2153575"/>
            <a:ext cx="9762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5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44" name="Google Shape;44;p41"/>
          <p:cNvSpPr txBox="1">
            <a:spLocks noGrp="1"/>
          </p:cNvSpPr>
          <p:nvPr>
            <p:ph type="subTitle" idx="1"/>
          </p:nvPr>
        </p:nvSpPr>
        <p:spPr>
          <a:xfrm>
            <a:off x="1696100" y="2944715"/>
            <a:ext cx="2698200" cy="60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45" name="Google Shape;45;p41"/>
          <p:cNvSpPr/>
          <p:nvPr/>
        </p:nvSpPr>
        <p:spPr>
          <a:xfrm flipH="1">
            <a:off x="7635950" y="2707375"/>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1"/>
          <p:cNvSpPr/>
          <p:nvPr/>
        </p:nvSpPr>
        <p:spPr>
          <a:xfrm flipH="1">
            <a:off x="-1181475" y="-1455450"/>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1"/>
          <p:cNvSpPr/>
          <p:nvPr/>
        </p:nvSpPr>
        <p:spPr>
          <a:xfrm flipH="1">
            <a:off x="3685015" y="118487"/>
            <a:ext cx="1863135" cy="841818"/>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42"/>
          <p:cNvSpPr txBox="1">
            <a:spLocks noGrp="1"/>
          </p:cNvSpPr>
          <p:nvPr>
            <p:ph type="title"/>
          </p:nvPr>
        </p:nvSpPr>
        <p:spPr>
          <a:xfrm>
            <a:off x="3463500" y="1550550"/>
            <a:ext cx="4967400" cy="841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0" name="Google Shape;50;p42"/>
          <p:cNvSpPr txBox="1">
            <a:spLocks noGrp="1"/>
          </p:cNvSpPr>
          <p:nvPr>
            <p:ph type="subTitle" idx="1"/>
          </p:nvPr>
        </p:nvSpPr>
        <p:spPr>
          <a:xfrm>
            <a:off x="3463500" y="2392350"/>
            <a:ext cx="4967400" cy="1200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1" name="Google Shape;51;p42"/>
          <p:cNvSpPr/>
          <p:nvPr/>
        </p:nvSpPr>
        <p:spPr>
          <a:xfrm flipH="1">
            <a:off x="-722225" y="-983100"/>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42"/>
          <p:cNvSpPr/>
          <p:nvPr/>
        </p:nvSpPr>
        <p:spPr>
          <a:xfrm flipH="1">
            <a:off x="7659839" y="3854151"/>
            <a:ext cx="2458734" cy="24586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42"/>
          <p:cNvSpPr/>
          <p:nvPr/>
        </p:nvSpPr>
        <p:spPr>
          <a:xfrm flipH="1">
            <a:off x="6136251" y="2101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42"/>
          <p:cNvSpPr/>
          <p:nvPr/>
        </p:nvSpPr>
        <p:spPr>
          <a:xfrm flipH="1">
            <a:off x="1925101" y="401746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5"/>
        <p:cNvGrpSpPr/>
        <p:nvPr/>
      </p:nvGrpSpPr>
      <p:grpSpPr>
        <a:xfrm>
          <a:off x="0" y="0"/>
          <a:ext cx="0" cy="0"/>
          <a:chOff x="0" y="0"/>
          <a:chExt cx="0" cy="0"/>
        </a:xfrm>
      </p:grpSpPr>
      <p:sp>
        <p:nvSpPr>
          <p:cNvPr id="56" name="Google Shape;56;p43"/>
          <p:cNvSpPr/>
          <p:nvPr/>
        </p:nvSpPr>
        <p:spPr>
          <a:xfrm rot="10800000" flipH="1">
            <a:off x="-966952" y="3966875"/>
            <a:ext cx="2820614" cy="127443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43"/>
          <p:cNvSpPr/>
          <p:nvPr/>
        </p:nvSpPr>
        <p:spPr>
          <a:xfrm rot="10800000" flipH="1">
            <a:off x="7714416" y="3308353"/>
            <a:ext cx="4279364" cy="4279284"/>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3"/>
          <p:cNvSpPr/>
          <p:nvPr/>
        </p:nvSpPr>
        <p:spPr>
          <a:xfrm rot="10800000" flipH="1">
            <a:off x="-1738878" y="-1820670"/>
            <a:ext cx="3311015" cy="3311088"/>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43"/>
          <p:cNvSpPr/>
          <p:nvPr/>
        </p:nvSpPr>
        <p:spPr>
          <a:xfrm rot="10800000">
            <a:off x="8241762" y="134315"/>
            <a:ext cx="1793083" cy="810166"/>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4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1" name="Google Shape;61;p43"/>
          <p:cNvSpPr txBox="1">
            <a:spLocks noGrp="1"/>
          </p:cNvSpPr>
          <p:nvPr>
            <p:ph type="body" idx="1"/>
          </p:nvPr>
        </p:nvSpPr>
        <p:spPr>
          <a:xfrm>
            <a:off x="2170050" y="1417075"/>
            <a:ext cx="4803900" cy="3186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2"/>
              </a:buClr>
              <a:buSzPts val="1400"/>
              <a:buChar char="●"/>
              <a:defRPr/>
            </a:lvl1pPr>
            <a:lvl2pPr marL="914400" lvl="1" indent="-304800" algn="l">
              <a:lnSpc>
                <a:spcPct val="100000"/>
              </a:lnSpc>
              <a:spcBef>
                <a:spcPts val="500"/>
              </a:spcBef>
              <a:spcAft>
                <a:spcPts val="0"/>
              </a:spcAft>
              <a:buSzPts val="1200"/>
              <a:buFont typeface="Roboto Condensed Light"/>
              <a:buChar char="○"/>
              <a:defRPr/>
            </a:lvl2pPr>
            <a:lvl3pPr marL="1371600" lvl="2" indent="-304800" algn="l">
              <a:lnSpc>
                <a:spcPct val="100000"/>
              </a:lnSpc>
              <a:spcBef>
                <a:spcPts val="0"/>
              </a:spcBef>
              <a:spcAft>
                <a:spcPts val="0"/>
              </a:spcAft>
              <a:buSzPts val="1200"/>
              <a:buFont typeface="Roboto Condensed Light"/>
              <a:buChar char="■"/>
              <a:defRPr/>
            </a:lvl3pPr>
            <a:lvl4pPr marL="1828800" lvl="3" indent="-304800" algn="l">
              <a:lnSpc>
                <a:spcPct val="100000"/>
              </a:lnSpc>
              <a:spcBef>
                <a:spcPts val="0"/>
              </a:spcBef>
              <a:spcAft>
                <a:spcPts val="0"/>
              </a:spcAft>
              <a:buSzPts val="1200"/>
              <a:buFont typeface="Roboto Condensed Light"/>
              <a:buChar char="●"/>
              <a:defRPr/>
            </a:lvl4pPr>
            <a:lvl5pPr marL="2286000" lvl="4" indent="-304800" algn="l">
              <a:lnSpc>
                <a:spcPct val="100000"/>
              </a:lnSpc>
              <a:spcBef>
                <a:spcPts val="0"/>
              </a:spcBef>
              <a:spcAft>
                <a:spcPts val="0"/>
              </a:spcAft>
              <a:buSzPts val="1200"/>
              <a:buFont typeface="Roboto Condensed Light"/>
              <a:buChar char="○"/>
              <a:defRPr/>
            </a:lvl5pPr>
            <a:lvl6pPr marL="2743200" lvl="5" indent="-304800" algn="l">
              <a:lnSpc>
                <a:spcPct val="100000"/>
              </a:lnSpc>
              <a:spcBef>
                <a:spcPts val="0"/>
              </a:spcBef>
              <a:spcAft>
                <a:spcPts val="0"/>
              </a:spcAft>
              <a:buSzPts val="1200"/>
              <a:buFont typeface="Roboto Condensed Light"/>
              <a:buChar char="■"/>
              <a:defRPr/>
            </a:lvl6pPr>
            <a:lvl7pPr marL="3200400" lvl="6" indent="-304800" algn="l">
              <a:lnSpc>
                <a:spcPct val="100000"/>
              </a:lnSpc>
              <a:spcBef>
                <a:spcPts val="0"/>
              </a:spcBef>
              <a:spcAft>
                <a:spcPts val="0"/>
              </a:spcAft>
              <a:buSzPts val="1200"/>
              <a:buFont typeface="Roboto Condensed Light"/>
              <a:buChar char="●"/>
              <a:defRPr/>
            </a:lvl7pPr>
            <a:lvl8pPr marL="3657600" lvl="7" indent="-304800" algn="l">
              <a:lnSpc>
                <a:spcPct val="100000"/>
              </a:lnSpc>
              <a:spcBef>
                <a:spcPts val="0"/>
              </a:spcBef>
              <a:spcAft>
                <a:spcPts val="0"/>
              </a:spcAft>
              <a:buSzPts val="1200"/>
              <a:buFont typeface="Roboto Condensed Light"/>
              <a:buChar char="○"/>
              <a:defRPr/>
            </a:lvl8pPr>
            <a:lvl9pPr marL="4114800" lvl="8" indent="-304800" algn="l">
              <a:lnSpc>
                <a:spcPct val="100000"/>
              </a:lnSpc>
              <a:spcBef>
                <a:spcPts val="0"/>
              </a:spcBef>
              <a:spcAft>
                <a:spcPts val="0"/>
              </a:spcAft>
              <a:buSzPts val="1200"/>
              <a:buFont typeface="Roboto Condensed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2"/>
        <p:cNvGrpSpPr/>
        <p:nvPr/>
      </p:nvGrpSpPr>
      <p:grpSpPr>
        <a:xfrm>
          <a:off x="0" y="0"/>
          <a:ext cx="0" cy="0"/>
          <a:chOff x="0" y="0"/>
          <a:chExt cx="0" cy="0"/>
        </a:xfrm>
      </p:grpSpPr>
      <p:sp>
        <p:nvSpPr>
          <p:cNvPr id="63" name="Google Shape;63;p44"/>
          <p:cNvSpPr/>
          <p:nvPr/>
        </p:nvSpPr>
        <p:spPr>
          <a:xfrm>
            <a:off x="8085500" y="-1588225"/>
            <a:ext cx="2892313" cy="289225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4"/>
          <p:cNvSpPr/>
          <p:nvPr/>
        </p:nvSpPr>
        <p:spPr>
          <a:xfrm>
            <a:off x="-1338827" y="3817700"/>
            <a:ext cx="2305139" cy="230509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4"/>
          <p:cNvSpPr/>
          <p:nvPr/>
        </p:nvSpPr>
        <p:spPr>
          <a:xfrm>
            <a:off x="-671725" y="226551"/>
            <a:ext cx="1384827" cy="62570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44"/>
          <p:cNvSpPr/>
          <p:nvPr/>
        </p:nvSpPr>
        <p:spPr>
          <a:xfrm>
            <a:off x="8430900" y="4291251"/>
            <a:ext cx="1384827" cy="62570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67"/>
        <p:cNvGrpSpPr/>
        <p:nvPr/>
      </p:nvGrpSpPr>
      <p:grpSpPr>
        <a:xfrm>
          <a:off x="0" y="0"/>
          <a:ext cx="0" cy="0"/>
          <a:chOff x="0" y="0"/>
          <a:chExt cx="0" cy="0"/>
        </a:xfrm>
      </p:grpSpPr>
      <p:sp>
        <p:nvSpPr>
          <p:cNvPr id="68" name="Google Shape;68;p4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9" name="Google Shape;69;p45"/>
          <p:cNvSpPr/>
          <p:nvPr/>
        </p:nvSpPr>
        <p:spPr>
          <a:xfrm>
            <a:off x="8085500" y="-1588225"/>
            <a:ext cx="2892313" cy="289225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5"/>
          <p:cNvSpPr/>
          <p:nvPr/>
        </p:nvSpPr>
        <p:spPr>
          <a:xfrm>
            <a:off x="-1338827" y="3817700"/>
            <a:ext cx="2305139" cy="230509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45"/>
          <p:cNvSpPr/>
          <p:nvPr/>
        </p:nvSpPr>
        <p:spPr>
          <a:xfrm>
            <a:off x="-671725" y="226551"/>
            <a:ext cx="1384827" cy="62570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45"/>
          <p:cNvSpPr/>
          <p:nvPr/>
        </p:nvSpPr>
        <p:spPr>
          <a:xfrm>
            <a:off x="8430900" y="4291251"/>
            <a:ext cx="1384827" cy="62570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37"/>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7" name="Google Shape;7;p37"/>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1pPr>
            <a:lvl2pPr marL="914400" marR="0" lvl="1"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2pPr>
            <a:lvl3pPr marL="1371600" marR="0" lvl="2"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3pPr>
            <a:lvl4pPr marL="1828800" marR="0" lvl="3"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4pPr>
            <a:lvl5pPr marL="2286000" marR="0" lvl="4"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5pPr>
            <a:lvl6pPr marL="2743200" marR="0" lvl="5"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6pPr>
            <a:lvl7pPr marL="3200400" marR="0" lvl="6"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7pPr>
            <a:lvl8pPr marL="3657600" marR="0" lvl="7"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8pPr>
            <a:lvl9pPr marL="4114800" marR="0" lvl="8" indent="-317500" algn="l" rtl="0">
              <a:lnSpc>
                <a:spcPct val="115000"/>
              </a:lnSpc>
              <a:spcBef>
                <a:spcPts val="1600"/>
              </a:spcBef>
              <a:spcAft>
                <a:spcPts val="160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2.gif"/><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0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
          <p:cNvSpPr txBox="1">
            <a:spLocks noGrp="1"/>
          </p:cNvSpPr>
          <p:nvPr>
            <p:ph type="ctrTitle"/>
          </p:nvPr>
        </p:nvSpPr>
        <p:spPr>
          <a:xfrm>
            <a:off x="0" y="566103"/>
            <a:ext cx="9144000" cy="23876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SzPts val="5200"/>
              <a:buNone/>
            </a:pPr>
            <a:br>
              <a:rPr lang="en-US" sz="1800">
                <a:latin typeface="Times New Roman"/>
                <a:ea typeface="Times New Roman"/>
                <a:cs typeface="Times New Roman"/>
                <a:sym typeface="Times New Roman"/>
              </a:rPr>
            </a:br>
            <a:endParaRPr/>
          </a:p>
        </p:txBody>
      </p:sp>
      <p:sp>
        <p:nvSpPr>
          <p:cNvPr id="84" name="Google Shape;84;p1"/>
          <p:cNvSpPr txBox="1">
            <a:spLocks noGrp="1"/>
          </p:cNvSpPr>
          <p:nvPr>
            <p:ph type="subTitle" idx="1"/>
          </p:nvPr>
        </p:nvSpPr>
        <p:spPr>
          <a:xfrm>
            <a:off x="802830" y="3703004"/>
            <a:ext cx="5135765" cy="1440496"/>
          </a:xfrm>
          <a:prstGeom prst="rect">
            <a:avLst/>
          </a:prstGeom>
          <a:noFill/>
          <a:ln>
            <a:noFill/>
          </a:ln>
        </p:spPr>
        <p:txBody>
          <a:bodyPr spcFirstLastPara="1" wrap="square" lIns="91425" tIns="91425" rIns="91425" bIns="91425" anchor="t" anchorCtr="0">
            <a:normAutofit/>
          </a:bodyPr>
          <a:lstStyle/>
          <a:p>
            <a:pPr marL="0" marR="0" lvl="0" indent="0" algn="ctr" rtl="0">
              <a:lnSpc>
                <a:spcPct val="150000"/>
              </a:lnSpc>
              <a:spcBef>
                <a:spcPts val="0"/>
              </a:spcBef>
              <a:spcAft>
                <a:spcPts val="0"/>
              </a:spcAft>
              <a:buSzPts val="1400"/>
              <a:buNone/>
            </a:pPr>
            <a:r>
              <a:rPr lang="en-US" sz="1400" b="1" dirty="0">
                <a:latin typeface="+mj-lt"/>
                <a:ea typeface="Times New Roman"/>
                <a:cs typeface="Times New Roman"/>
                <a:sym typeface="Times New Roman"/>
              </a:rPr>
              <a:t>Scientific Computing</a:t>
            </a:r>
            <a:endParaRPr sz="1400" b="1" dirty="0">
              <a:latin typeface="+mj-lt"/>
            </a:endParaRPr>
          </a:p>
          <a:p>
            <a:pPr marL="457200" lvl="0" indent="-317500" algn="ctr" rtl="0">
              <a:lnSpc>
                <a:spcPct val="100000"/>
              </a:lnSpc>
              <a:spcBef>
                <a:spcPts val="0"/>
              </a:spcBef>
              <a:spcAft>
                <a:spcPts val="0"/>
              </a:spcAft>
              <a:buSzPts val="1400"/>
              <a:buNone/>
            </a:pPr>
            <a:r>
              <a:rPr lang="en-US" sz="1400" b="1" dirty="0">
                <a:latin typeface="+mj-lt"/>
              </a:rPr>
              <a:t>Faculty of Computer and Information Science</a:t>
            </a:r>
            <a:endParaRPr sz="1400" b="1" dirty="0">
              <a:latin typeface="+mj-lt"/>
            </a:endParaRPr>
          </a:p>
          <a:p>
            <a:pPr marL="457200" lvl="0" indent="-317500" algn="ctr" rtl="0">
              <a:lnSpc>
                <a:spcPct val="100000"/>
              </a:lnSpc>
              <a:spcBef>
                <a:spcPts val="0"/>
              </a:spcBef>
              <a:spcAft>
                <a:spcPts val="0"/>
              </a:spcAft>
              <a:buSzPts val="1400"/>
              <a:buNone/>
            </a:pPr>
            <a:r>
              <a:rPr lang="en-US" sz="1400" b="1" dirty="0">
                <a:latin typeface="+mj-lt"/>
              </a:rPr>
              <a:t>Ain Shams University</a:t>
            </a:r>
            <a:endParaRPr sz="1400" b="1" dirty="0">
              <a:latin typeface="+mj-lt"/>
            </a:endParaRPr>
          </a:p>
        </p:txBody>
      </p:sp>
      <p:sp>
        <p:nvSpPr>
          <p:cNvPr id="85" name="Google Shape;85;p1"/>
          <p:cNvSpPr txBox="1"/>
          <p:nvPr/>
        </p:nvSpPr>
        <p:spPr>
          <a:xfrm>
            <a:off x="0" y="1441593"/>
            <a:ext cx="6093328" cy="26028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191919"/>
              </a:buClr>
              <a:buSzPts val="5200"/>
              <a:buFont typeface="Be Vietnam Pro"/>
              <a:buNone/>
            </a:pPr>
            <a:r>
              <a:rPr lang="en-US" sz="4400" b="1" i="0" u="none" strike="noStrike" cap="none" dirty="0">
                <a:solidFill>
                  <a:schemeClr val="dk1"/>
                </a:solidFill>
                <a:latin typeface="Be Vietnam Pro"/>
                <a:ea typeface="Be Vietnam Pro"/>
                <a:cs typeface="Be Vietnam Pro"/>
                <a:sym typeface="Be Vietnam Pro"/>
              </a:rPr>
              <a:t>Echo-Based Cardiac Function Assessment</a:t>
            </a:r>
            <a:endParaRPr sz="4400" b="1" i="0" u="none" strike="noStrike" cap="none" dirty="0">
              <a:solidFill>
                <a:schemeClr val="lt2"/>
              </a:solidFill>
              <a:latin typeface="Be Vietnam Pro"/>
              <a:ea typeface="Be Vietnam Pro"/>
              <a:cs typeface="Be Vietnam Pro"/>
              <a:sym typeface="Be Vietnam Pro"/>
            </a:endParaRPr>
          </a:p>
        </p:txBody>
      </p:sp>
      <p:sp>
        <p:nvSpPr>
          <p:cNvPr id="86" name="Google Shape;86;p1"/>
          <p:cNvSpPr/>
          <p:nvPr/>
        </p:nvSpPr>
        <p:spPr>
          <a:xfrm>
            <a:off x="0" y="-29525"/>
            <a:ext cx="2269475" cy="837282"/>
          </a:xfrm>
          <a:prstGeom prst="rect">
            <a:avLst/>
          </a:prstGeom>
          <a:solidFill>
            <a:srgbClr val="E8F0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7" name="Google Shape;87;p1"/>
          <p:cNvPicPr preferRelativeResize="0"/>
          <p:nvPr/>
        </p:nvPicPr>
        <p:blipFill rotWithShape="1">
          <a:blip r:embed="rId3">
            <a:alphaModFix/>
          </a:blip>
          <a:srcRect b="26315"/>
          <a:stretch/>
        </p:blipFill>
        <p:spPr>
          <a:xfrm>
            <a:off x="245784" y="186769"/>
            <a:ext cx="1114093" cy="1043390"/>
          </a:xfrm>
          <a:prstGeom prst="ellipse">
            <a:avLst/>
          </a:prstGeom>
          <a:noFill/>
          <a:ln>
            <a:noFill/>
          </a:ln>
        </p:spPr>
      </p:pic>
      <p:pic>
        <p:nvPicPr>
          <p:cNvPr id="88" name="Google Shape;88;p1" descr="A ultrasound of a baby&#10;&#10;Description automatically generated"/>
          <p:cNvPicPr preferRelativeResize="0"/>
          <p:nvPr/>
        </p:nvPicPr>
        <p:blipFill rotWithShape="1">
          <a:blip r:embed="rId4">
            <a:alphaModFix/>
          </a:blip>
          <a:srcRect r="11231"/>
          <a:stretch/>
        </p:blipFill>
        <p:spPr>
          <a:xfrm>
            <a:off x="5947377" y="1605732"/>
            <a:ext cx="2905556" cy="2304848"/>
          </a:xfrm>
          <a:prstGeom prst="roundRect">
            <a:avLst>
              <a:gd name="adj" fmla="val 8594"/>
            </a:avLst>
          </a:prstGeom>
          <a:solidFill>
            <a:srgbClr val="ECECEC"/>
          </a:solidFill>
          <a:ln>
            <a:noFill/>
          </a:ln>
          <a:effectLst>
            <a:reflection stA="38000" endPos="28000" dist="5000" dir="5400000" sy="-100000" algn="bl" rotWithShape="0"/>
          </a:effectLst>
        </p:spPr>
      </p:pic>
    </p:spTree>
    <p:extLst>
      <p:ext uri="{BB962C8B-B14F-4D97-AF65-F5344CB8AC3E}">
        <p14:creationId xmlns:p14="http://schemas.microsoft.com/office/powerpoint/2010/main" val="1436431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9"/>
          <p:cNvSpPr txBox="1">
            <a:spLocks noGrp="1"/>
          </p:cNvSpPr>
          <p:nvPr>
            <p:ph type="title"/>
          </p:nvPr>
        </p:nvSpPr>
        <p:spPr>
          <a:xfrm>
            <a:off x="520620" y="51371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Objectives</a:t>
            </a:r>
            <a:endParaRPr/>
          </a:p>
        </p:txBody>
      </p:sp>
      <p:sp>
        <p:nvSpPr>
          <p:cNvPr id="365" name="Google Shape;365;p9"/>
          <p:cNvSpPr txBox="1">
            <a:spLocks noGrp="1"/>
          </p:cNvSpPr>
          <p:nvPr>
            <p:ph type="body" idx="1"/>
          </p:nvPr>
        </p:nvSpPr>
        <p:spPr>
          <a:xfrm>
            <a:off x="2429916" y="1964443"/>
            <a:ext cx="6156960" cy="2035900"/>
          </a:xfrm>
          <a:prstGeom prst="rect">
            <a:avLst/>
          </a:prstGeom>
          <a:noFill/>
          <a:ln>
            <a:noFill/>
          </a:ln>
        </p:spPr>
        <p:txBody>
          <a:bodyPr spcFirstLastPara="1" wrap="square" lIns="91425" tIns="91425" rIns="91425" bIns="91425" anchor="t" anchorCtr="0">
            <a:noAutofit/>
          </a:bodyPr>
          <a:lstStyle/>
          <a:p>
            <a:pPr lvl="1" indent="-317500" algn="just">
              <a:buSzPts val="1400"/>
              <a:buChar char="●"/>
            </a:pPr>
            <a:r>
              <a:rPr lang="en-US" dirty="0">
                <a:latin typeface="Arial"/>
                <a:ea typeface="Arial"/>
                <a:cs typeface="Arial"/>
                <a:sym typeface="Arial"/>
              </a:rPr>
              <a:t>Development a powered system capable of accurately assessing cardiac function and rapidly estimating the Ejection Fraction of left ventricle (LVEF) from Echocardiogram videos to determine whether the patient’s heart is normal or abnormal.</a:t>
            </a:r>
            <a:endParaRPr dirty="0">
              <a:latin typeface="Arial"/>
              <a:ea typeface="Arial"/>
              <a:cs typeface="Arial"/>
              <a:sym typeface="Arial"/>
            </a:endParaRPr>
          </a:p>
        </p:txBody>
      </p:sp>
      <p:pic>
        <p:nvPicPr>
          <p:cNvPr id="366" name="Google Shape;366;p9" descr="A phone with a medical mask&#10;&#10;Description automatically generated"/>
          <p:cNvPicPr preferRelativeResize="0"/>
          <p:nvPr/>
        </p:nvPicPr>
        <p:blipFill rotWithShape="1">
          <a:blip r:embed="rId3">
            <a:alphaModFix/>
          </a:blip>
          <a:srcRect/>
          <a:stretch/>
        </p:blipFill>
        <p:spPr>
          <a:xfrm>
            <a:off x="293174" y="1561943"/>
            <a:ext cx="2438400" cy="2438400"/>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1000"/>
                                        <p:tgtEl>
                                          <p:spTgt spid="366"/>
                                        </p:tgtEl>
                                      </p:cBhvr>
                                    </p:animEffect>
                                    <p:anim calcmode="lin" valueType="num">
                                      <p:cBhvr>
                                        <p:cTn id="8" dur="1000" fill="hold"/>
                                        <p:tgtEl>
                                          <p:spTgt spid="366"/>
                                        </p:tgtEl>
                                        <p:attrNameLst>
                                          <p:attrName>ppt_x</p:attrName>
                                        </p:attrNameLst>
                                      </p:cBhvr>
                                      <p:tavLst>
                                        <p:tav tm="0">
                                          <p:val>
                                            <p:strVal val="#ppt_x"/>
                                          </p:val>
                                        </p:tav>
                                        <p:tav tm="100000">
                                          <p:val>
                                            <p:strVal val="#ppt_x"/>
                                          </p:val>
                                        </p:tav>
                                      </p:tavLst>
                                    </p:anim>
                                    <p:anim calcmode="lin" valueType="num">
                                      <p:cBhvr>
                                        <p:cTn id="9" dur="1000" fill="hold"/>
                                        <p:tgtEl>
                                          <p:spTgt spid="36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365">
                                            <p:txEl>
                                              <p:pRg st="0" end="0"/>
                                            </p:txEl>
                                          </p:spTgt>
                                        </p:tgtEl>
                                        <p:attrNameLst>
                                          <p:attrName>style.visibility</p:attrName>
                                        </p:attrNameLst>
                                      </p:cBhvr>
                                      <p:to>
                                        <p:strVal val="visible"/>
                                      </p:to>
                                    </p:set>
                                    <p:animEffect transition="in" filter="wipe(up)">
                                      <p:cBhvr>
                                        <p:cTn id="14" dur="500"/>
                                        <p:tgtEl>
                                          <p:spTgt spid="3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0"/>
          <p:cNvSpPr txBox="1">
            <a:spLocks noGrp="1"/>
          </p:cNvSpPr>
          <p:nvPr>
            <p:ph type="title"/>
          </p:nvPr>
        </p:nvSpPr>
        <p:spPr>
          <a:xfrm>
            <a:off x="1649790" y="1901772"/>
            <a:ext cx="3566543" cy="142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System</a:t>
            </a:r>
            <a:br>
              <a:rPr lang="en-US"/>
            </a:br>
            <a:r>
              <a:rPr lang="en-US"/>
              <a:t>Architecture </a:t>
            </a:r>
            <a:endParaRPr/>
          </a:p>
        </p:txBody>
      </p:sp>
      <p:sp>
        <p:nvSpPr>
          <p:cNvPr id="373" name="Google Shape;373;p10"/>
          <p:cNvSpPr txBox="1">
            <a:spLocks noGrp="1"/>
          </p:cNvSpPr>
          <p:nvPr>
            <p:ph type="title" idx="2"/>
          </p:nvPr>
        </p:nvSpPr>
        <p:spPr>
          <a:xfrm>
            <a:off x="542975" y="2153575"/>
            <a:ext cx="11535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04</a:t>
            </a:r>
            <a:endParaRPr/>
          </a:p>
        </p:txBody>
      </p:sp>
      <p:grpSp>
        <p:nvGrpSpPr>
          <p:cNvPr id="374" name="Google Shape;374;p10"/>
          <p:cNvGrpSpPr/>
          <p:nvPr/>
        </p:nvGrpSpPr>
        <p:grpSpPr>
          <a:xfrm>
            <a:off x="5216320" y="1429048"/>
            <a:ext cx="2882755" cy="2493035"/>
            <a:chOff x="5548150" y="1325249"/>
            <a:chExt cx="2882755" cy="2493035"/>
          </a:xfrm>
        </p:grpSpPr>
        <p:sp>
          <p:nvSpPr>
            <p:cNvPr id="375" name="Google Shape;375;p10"/>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0"/>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0"/>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0"/>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0"/>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0"/>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0"/>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0"/>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0"/>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0"/>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0"/>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0"/>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0"/>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0"/>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0"/>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0"/>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0"/>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0"/>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0"/>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0"/>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0"/>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0"/>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0"/>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0"/>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0"/>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0"/>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0"/>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0"/>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0"/>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0"/>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0"/>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0"/>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0"/>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0"/>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0"/>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0"/>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0"/>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0"/>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0"/>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0"/>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0"/>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0"/>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38" name="Google Shape;438;p11"/>
          <p:cNvSpPr/>
          <p:nvPr/>
        </p:nvSpPr>
        <p:spPr>
          <a:xfrm rot="761630">
            <a:off x="8199543" y="3026759"/>
            <a:ext cx="348114" cy="171330"/>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32" name="Google Shape;432;p11"/>
          <p:cNvSpPr/>
          <p:nvPr/>
        </p:nvSpPr>
        <p:spPr>
          <a:xfrm rot="-1195716">
            <a:off x="8162404" y="2664631"/>
            <a:ext cx="348114" cy="171330"/>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21" name="Google Shape;421;p11"/>
          <p:cNvSpPr/>
          <p:nvPr/>
        </p:nvSpPr>
        <p:spPr>
          <a:xfrm>
            <a:off x="8264" y="281753"/>
            <a:ext cx="7669821" cy="68243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500"/>
              <a:buFont typeface="Be Vietnam Pro"/>
              <a:buNone/>
            </a:pPr>
            <a:r>
              <a:rPr lang="en-US" sz="3600" b="1" i="0" u="none" strike="noStrike" cap="none">
                <a:solidFill>
                  <a:schemeClr val="dk1"/>
                </a:solidFill>
                <a:latin typeface="Be Vietnam Pro"/>
                <a:ea typeface="Be Vietnam Pro"/>
                <a:cs typeface="Be Vietnam Pro"/>
                <a:sym typeface="Be Vietnam Pro"/>
              </a:rPr>
              <a:t>System Architecture</a:t>
            </a:r>
            <a:endParaRPr sz="3500" b="1" i="0" u="none" strike="noStrike" cap="none">
              <a:solidFill>
                <a:schemeClr val="dk1"/>
              </a:solidFill>
              <a:latin typeface="Be Vietnam Pro"/>
              <a:ea typeface="Be Vietnam Pro"/>
              <a:cs typeface="Be Vietnam Pro"/>
              <a:sym typeface="Be Vietnam Pro"/>
            </a:endParaRPr>
          </a:p>
        </p:txBody>
      </p:sp>
      <p:sp>
        <p:nvSpPr>
          <p:cNvPr id="422" name="Google Shape;422;p11"/>
          <p:cNvSpPr/>
          <p:nvPr/>
        </p:nvSpPr>
        <p:spPr>
          <a:xfrm rot="10800000">
            <a:off x="2356967" y="3291212"/>
            <a:ext cx="1270818" cy="1031436"/>
          </a:xfrm>
          <a:custGeom>
            <a:avLst/>
            <a:gdLst/>
            <a:ahLst/>
            <a:cxnLst/>
            <a:rect l="l" t="t" r="r" b="b"/>
            <a:pathLst>
              <a:path w="1156967" h="658116" extrusionOk="0">
                <a:moveTo>
                  <a:pt x="0" y="74837"/>
                </a:moveTo>
                <a:cubicBezTo>
                  <a:pt x="0" y="33506"/>
                  <a:pt x="33506" y="0"/>
                  <a:pt x="74837" y="0"/>
                </a:cubicBezTo>
                <a:lnTo>
                  <a:pt x="192828" y="0"/>
                </a:lnTo>
                <a:lnTo>
                  <a:pt x="192828" y="0"/>
                </a:lnTo>
                <a:lnTo>
                  <a:pt x="482070" y="0"/>
                </a:lnTo>
                <a:lnTo>
                  <a:pt x="1082130" y="0"/>
                </a:lnTo>
                <a:cubicBezTo>
                  <a:pt x="1123461" y="0"/>
                  <a:pt x="1156967" y="33506"/>
                  <a:pt x="1156967" y="74837"/>
                </a:cubicBezTo>
                <a:lnTo>
                  <a:pt x="1156967" y="261925"/>
                </a:lnTo>
                <a:lnTo>
                  <a:pt x="1156967" y="261925"/>
                </a:lnTo>
                <a:lnTo>
                  <a:pt x="1156967" y="374179"/>
                </a:lnTo>
                <a:lnTo>
                  <a:pt x="1156967" y="374178"/>
                </a:lnTo>
                <a:cubicBezTo>
                  <a:pt x="1156967" y="415509"/>
                  <a:pt x="1123461" y="449015"/>
                  <a:pt x="1082130" y="449015"/>
                </a:cubicBezTo>
                <a:lnTo>
                  <a:pt x="482070" y="449015"/>
                </a:lnTo>
                <a:lnTo>
                  <a:pt x="821309" y="658116"/>
                </a:lnTo>
                <a:lnTo>
                  <a:pt x="192828" y="449015"/>
                </a:lnTo>
                <a:lnTo>
                  <a:pt x="74837" y="449015"/>
                </a:lnTo>
                <a:cubicBezTo>
                  <a:pt x="33506" y="449015"/>
                  <a:pt x="0" y="415509"/>
                  <a:pt x="0" y="374178"/>
                </a:cubicBezTo>
                <a:lnTo>
                  <a:pt x="0" y="374179"/>
                </a:lnTo>
                <a:lnTo>
                  <a:pt x="0" y="261925"/>
                </a:lnTo>
                <a:lnTo>
                  <a:pt x="0" y="261925"/>
                </a:lnTo>
                <a:lnTo>
                  <a:pt x="0" y="74837"/>
                </a:lnTo>
                <a:close/>
              </a:path>
            </a:pathLst>
          </a:cu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3" name="Google Shape;423;p11"/>
          <p:cNvSpPr txBox="1"/>
          <p:nvPr/>
        </p:nvSpPr>
        <p:spPr>
          <a:xfrm>
            <a:off x="2359179" y="3648452"/>
            <a:ext cx="129661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dirty="0">
                <a:solidFill>
                  <a:srgbClr val="000000"/>
                </a:solidFill>
                <a:latin typeface="Be Vietnam Pro"/>
                <a:ea typeface="Be Vietnam Pro"/>
                <a:cs typeface="Be Vietnam Pro"/>
                <a:sym typeface="Be Vietnam Pro"/>
              </a:rPr>
              <a:t>Transformer </a:t>
            </a:r>
            <a:r>
              <a:rPr lang="en-US" sz="1200" b="1" i="0" u="none" strike="noStrike" cap="none" dirty="0" err="1">
                <a:solidFill>
                  <a:srgbClr val="000000"/>
                </a:solidFill>
                <a:latin typeface="Be Vietnam Pro"/>
                <a:ea typeface="Be Vietnam Pro"/>
                <a:cs typeface="Be Vietnam Pro"/>
                <a:sym typeface="Be Vietnam Pro"/>
              </a:rPr>
              <a:t>ResNet</a:t>
            </a:r>
            <a:r>
              <a:rPr lang="en-US" sz="1200" b="1" i="0" u="none" strike="noStrike" cap="none" dirty="0">
                <a:solidFill>
                  <a:srgbClr val="000000"/>
                </a:solidFill>
                <a:latin typeface="Be Vietnam Pro"/>
                <a:ea typeface="Be Vietnam Pro"/>
                <a:cs typeface="Be Vietnam Pro"/>
                <a:sym typeface="Be Vietnam Pro"/>
              </a:rPr>
              <a:t>-BERT </a:t>
            </a:r>
            <a:endParaRPr sz="1200" b="0" i="0" u="none" strike="noStrike" cap="none" dirty="0">
              <a:solidFill>
                <a:srgbClr val="000000"/>
              </a:solidFill>
              <a:latin typeface="Be Vietnam Pro"/>
              <a:ea typeface="Be Vietnam Pro"/>
              <a:cs typeface="Be Vietnam Pro"/>
              <a:sym typeface="Be Vietnam Pro"/>
            </a:endParaRPr>
          </a:p>
        </p:txBody>
      </p:sp>
      <p:sp>
        <p:nvSpPr>
          <p:cNvPr id="424" name="Google Shape;424;p11"/>
          <p:cNvSpPr/>
          <p:nvPr/>
        </p:nvSpPr>
        <p:spPr>
          <a:xfrm>
            <a:off x="5317573" y="3497330"/>
            <a:ext cx="2090314" cy="371606"/>
          </a:xfrm>
          <a:prstGeom prst="rect">
            <a:avLst/>
          </a:prstGeom>
          <a:blipFill rotWithShape="1">
            <a:blip r:embed="rId3">
              <a:alphaModFix/>
            </a:blip>
            <a:stretch>
              <a:fillRect b="-71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
        <p:nvSpPr>
          <p:cNvPr id="425" name="Google Shape;425;p11"/>
          <p:cNvSpPr/>
          <p:nvPr/>
        </p:nvSpPr>
        <p:spPr>
          <a:xfrm rot="10800000">
            <a:off x="5299437" y="3429930"/>
            <a:ext cx="1989935" cy="461625"/>
          </a:xfrm>
          <a:prstGeom prst="wedgeRoundRectCallout">
            <a:avLst>
              <a:gd name="adj1" fmla="val -16989"/>
              <a:gd name="adj2" fmla="val 75809"/>
              <a:gd name="adj3" fmla="val 16667"/>
            </a:avLst>
          </a:pr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6" name="Google Shape;426;p11"/>
          <p:cNvSpPr/>
          <p:nvPr/>
        </p:nvSpPr>
        <p:spPr>
          <a:xfrm>
            <a:off x="2024988" y="2648103"/>
            <a:ext cx="929263" cy="631710"/>
          </a:xfrm>
          <a:prstGeom prst="ellipse">
            <a:avLst/>
          </a:prstGeom>
          <a:solidFill>
            <a:srgbClr val="FF5631"/>
          </a:solidFill>
          <a:ln w="9525" cap="flat" cmpd="sng">
            <a:solidFill>
              <a:srgbClr val="F9F9F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Detect</a:t>
            </a:r>
            <a:endParaRPr dirty="0"/>
          </a:p>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 (ES –ED) frames</a:t>
            </a:r>
            <a:endParaRPr dirty="0"/>
          </a:p>
        </p:txBody>
      </p:sp>
      <p:sp>
        <p:nvSpPr>
          <p:cNvPr id="427" name="Google Shape;427;p11"/>
          <p:cNvSpPr/>
          <p:nvPr/>
        </p:nvSpPr>
        <p:spPr>
          <a:xfrm>
            <a:off x="3043427" y="2648103"/>
            <a:ext cx="904367" cy="654439"/>
          </a:xfrm>
          <a:prstGeom prst="ellipse">
            <a:avLst/>
          </a:prstGeom>
          <a:solidFill>
            <a:srgbClr val="009FAD"/>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Get the binary mask to left ventricle</a:t>
            </a:r>
            <a:endParaRPr dirty="0"/>
          </a:p>
        </p:txBody>
      </p:sp>
      <p:sp>
        <p:nvSpPr>
          <p:cNvPr id="428" name="Google Shape;428;p11"/>
          <p:cNvSpPr/>
          <p:nvPr/>
        </p:nvSpPr>
        <p:spPr>
          <a:xfrm>
            <a:off x="2908376" y="2922258"/>
            <a:ext cx="260266" cy="103098"/>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29" name="Google Shape;429;p11"/>
          <p:cNvSpPr/>
          <p:nvPr/>
        </p:nvSpPr>
        <p:spPr>
          <a:xfrm>
            <a:off x="6228821" y="2588149"/>
            <a:ext cx="904367" cy="682431"/>
          </a:xfrm>
          <a:prstGeom prst="ellipse">
            <a:avLst/>
          </a:prstGeom>
          <a:solidFill>
            <a:srgbClr val="FF5631"/>
          </a:solidFill>
          <a:ln w="9525" cap="flat" cmpd="sng">
            <a:solidFill>
              <a:srgbClr val="F9F9F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rgbClr val="EAF3FC"/>
                </a:solidFill>
                <a:latin typeface="Arial"/>
                <a:ea typeface="Arial"/>
                <a:cs typeface="Arial"/>
                <a:sym typeface="Arial"/>
              </a:rPr>
              <a:t>Calculate Ejection Fraction</a:t>
            </a:r>
            <a:endParaRPr/>
          </a:p>
        </p:txBody>
      </p:sp>
      <p:sp>
        <p:nvSpPr>
          <p:cNvPr id="430" name="Google Shape;430;p11"/>
          <p:cNvSpPr/>
          <p:nvPr/>
        </p:nvSpPr>
        <p:spPr>
          <a:xfrm>
            <a:off x="7119013" y="2608462"/>
            <a:ext cx="1286770" cy="671351"/>
          </a:xfrm>
          <a:prstGeom prst="ellipse">
            <a:avLst/>
          </a:prstGeom>
          <a:solidFill>
            <a:srgbClr val="009FAD"/>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Thresholding</a:t>
            </a:r>
          </a:p>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Classification</a:t>
            </a:r>
            <a:endParaRPr dirty="0"/>
          </a:p>
        </p:txBody>
      </p:sp>
      <p:sp>
        <p:nvSpPr>
          <p:cNvPr id="431" name="Google Shape;431;p11"/>
          <p:cNvSpPr/>
          <p:nvPr/>
        </p:nvSpPr>
        <p:spPr>
          <a:xfrm>
            <a:off x="7043603" y="2904865"/>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33" name="Google Shape;433;p11"/>
          <p:cNvSpPr/>
          <p:nvPr/>
        </p:nvSpPr>
        <p:spPr>
          <a:xfrm>
            <a:off x="1816775" y="2879583"/>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34" name="Google Shape;434;p11"/>
          <p:cNvSpPr/>
          <p:nvPr/>
        </p:nvSpPr>
        <p:spPr>
          <a:xfrm>
            <a:off x="1062250" y="2625120"/>
            <a:ext cx="872548" cy="645460"/>
          </a:xfrm>
          <a:prstGeom prst="ellipse">
            <a:avLst/>
          </a:prstGeom>
          <a:solidFill>
            <a:srgbClr val="009FAD"/>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Video Analysis</a:t>
            </a:r>
            <a:endParaRPr dirty="0"/>
          </a:p>
        </p:txBody>
      </p:sp>
      <p:pic>
        <p:nvPicPr>
          <p:cNvPr id="435" name="Google Shape;435;p11" descr="A ultrasound of a baby&#10;&#10;Description automatically generated"/>
          <p:cNvPicPr preferRelativeResize="0"/>
          <p:nvPr/>
        </p:nvPicPr>
        <p:blipFill rotWithShape="1">
          <a:blip r:embed="rId4">
            <a:alphaModFix/>
          </a:blip>
          <a:srcRect r="11231"/>
          <a:stretch/>
        </p:blipFill>
        <p:spPr>
          <a:xfrm>
            <a:off x="96980" y="2575521"/>
            <a:ext cx="860292" cy="682431"/>
          </a:xfrm>
          <a:prstGeom prst="roundRect">
            <a:avLst>
              <a:gd name="adj" fmla="val 8594"/>
            </a:avLst>
          </a:prstGeom>
          <a:solidFill>
            <a:srgbClr val="ECECEC"/>
          </a:solidFill>
          <a:ln>
            <a:noFill/>
          </a:ln>
          <a:effectLst>
            <a:reflection stA="38000" endPos="28000" dist="5000" dir="5400000" sy="-100000" algn="bl" rotWithShape="0"/>
          </a:effectLst>
        </p:spPr>
      </p:pic>
      <p:sp>
        <p:nvSpPr>
          <p:cNvPr id="436" name="Google Shape;436;p11"/>
          <p:cNvSpPr/>
          <p:nvPr/>
        </p:nvSpPr>
        <p:spPr>
          <a:xfrm>
            <a:off x="948122" y="2867876"/>
            <a:ext cx="282364" cy="149591"/>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37" name="Google Shape;437;p11"/>
          <p:cNvSpPr txBox="1"/>
          <p:nvPr/>
        </p:nvSpPr>
        <p:spPr>
          <a:xfrm>
            <a:off x="8447749" y="2480845"/>
            <a:ext cx="884479" cy="37185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lt2"/>
                </a:solidFill>
                <a:latin typeface="Arial"/>
                <a:ea typeface="Arial"/>
                <a:cs typeface="Arial"/>
                <a:sym typeface="Arial"/>
              </a:rPr>
              <a:t>Normal</a:t>
            </a:r>
            <a:endParaRPr sz="1400" b="1" i="0" u="none" strike="noStrike" cap="none">
              <a:solidFill>
                <a:schemeClr val="lt2"/>
              </a:solidFill>
              <a:latin typeface="Arial"/>
              <a:ea typeface="Arial"/>
              <a:cs typeface="Arial"/>
              <a:sym typeface="Arial"/>
            </a:endParaRPr>
          </a:p>
        </p:txBody>
      </p:sp>
      <p:sp>
        <p:nvSpPr>
          <p:cNvPr id="439" name="Google Shape;439;p11"/>
          <p:cNvSpPr txBox="1"/>
          <p:nvPr/>
        </p:nvSpPr>
        <p:spPr>
          <a:xfrm>
            <a:off x="8288733" y="3111668"/>
            <a:ext cx="1202509" cy="37185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b="1" i="0" u="none" strike="noStrike" cap="none" dirty="0">
                <a:solidFill>
                  <a:schemeClr val="lt2"/>
                </a:solidFill>
                <a:latin typeface="Arial"/>
                <a:ea typeface="Arial"/>
                <a:cs typeface="Arial"/>
                <a:sym typeface="Arial"/>
              </a:rPr>
              <a:t>Abnormal</a:t>
            </a:r>
            <a:endParaRPr sz="1400" b="1" i="0" u="none" strike="noStrike" cap="none" dirty="0">
              <a:solidFill>
                <a:schemeClr val="lt2"/>
              </a:solidFill>
              <a:latin typeface="Arial"/>
              <a:ea typeface="Arial"/>
              <a:cs typeface="Arial"/>
              <a:sym typeface="Arial"/>
            </a:endParaRPr>
          </a:p>
        </p:txBody>
      </p:sp>
      <p:pic>
        <p:nvPicPr>
          <p:cNvPr id="440" name="Google Shape;440;p11"/>
          <p:cNvPicPr preferRelativeResize="0"/>
          <p:nvPr/>
        </p:nvPicPr>
        <p:blipFill rotWithShape="1">
          <a:blip r:embed="rId5">
            <a:alphaModFix/>
          </a:blip>
          <a:srcRect/>
          <a:stretch/>
        </p:blipFill>
        <p:spPr>
          <a:xfrm>
            <a:off x="977890" y="3686452"/>
            <a:ext cx="1278727" cy="599679"/>
          </a:xfrm>
          <a:prstGeom prst="rect">
            <a:avLst/>
          </a:prstGeom>
          <a:noFill/>
          <a:ln>
            <a:noFill/>
          </a:ln>
        </p:spPr>
      </p:pic>
      <p:sp>
        <p:nvSpPr>
          <p:cNvPr id="441" name="Google Shape;441;p11"/>
          <p:cNvSpPr/>
          <p:nvPr/>
        </p:nvSpPr>
        <p:spPr>
          <a:xfrm>
            <a:off x="955398" y="3343346"/>
            <a:ext cx="1270818" cy="967905"/>
          </a:xfrm>
          <a:custGeom>
            <a:avLst/>
            <a:gdLst/>
            <a:ahLst/>
            <a:cxnLst/>
            <a:rect l="l" t="t" r="r" b="b"/>
            <a:pathLst>
              <a:path w="1597144" h="1221434" extrusionOk="0">
                <a:moveTo>
                  <a:pt x="0" y="411856"/>
                </a:moveTo>
                <a:cubicBezTo>
                  <a:pt x="0" y="322430"/>
                  <a:pt x="72494" y="249936"/>
                  <a:pt x="161920" y="249936"/>
                </a:cubicBezTo>
                <a:lnTo>
                  <a:pt x="266191" y="249936"/>
                </a:lnTo>
                <a:lnTo>
                  <a:pt x="266191" y="249936"/>
                </a:lnTo>
                <a:lnTo>
                  <a:pt x="775205" y="0"/>
                </a:lnTo>
                <a:cubicBezTo>
                  <a:pt x="1031787" y="0"/>
                  <a:pt x="1178642" y="249936"/>
                  <a:pt x="1435224" y="249936"/>
                </a:cubicBezTo>
                <a:cubicBezTo>
                  <a:pt x="1524650" y="249936"/>
                  <a:pt x="1597144" y="322430"/>
                  <a:pt x="1597144" y="411856"/>
                </a:cubicBezTo>
                <a:lnTo>
                  <a:pt x="1597144" y="816643"/>
                </a:lnTo>
                <a:lnTo>
                  <a:pt x="1597144" y="816643"/>
                </a:lnTo>
                <a:lnTo>
                  <a:pt x="1597144" y="1059518"/>
                </a:lnTo>
                <a:lnTo>
                  <a:pt x="1597144" y="1059514"/>
                </a:lnTo>
                <a:cubicBezTo>
                  <a:pt x="1597144" y="1148940"/>
                  <a:pt x="1524650" y="1221434"/>
                  <a:pt x="1435224" y="1221434"/>
                </a:cubicBezTo>
                <a:lnTo>
                  <a:pt x="665477" y="1221434"/>
                </a:lnTo>
                <a:lnTo>
                  <a:pt x="413980" y="1221434"/>
                </a:lnTo>
                <a:lnTo>
                  <a:pt x="266191" y="1221434"/>
                </a:lnTo>
                <a:lnTo>
                  <a:pt x="161920" y="1221434"/>
                </a:lnTo>
                <a:cubicBezTo>
                  <a:pt x="72494" y="1221434"/>
                  <a:pt x="0" y="1148940"/>
                  <a:pt x="0" y="1059514"/>
                </a:cubicBezTo>
                <a:lnTo>
                  <a:pt x="0" y="1059518"/>
                </a:lnTo>
                <a:lnTo>
                  <a:pt x="0" y="816643"/>
                </a:lnTo>
                <a:lnTo>
                  <a:pt x="0" y="816643"/>
                </a:lnTo>
                <a:lnTo>
                  <a:pt x="0" y="411856"/>
                </a:lnTo>
                <a:close/>
              </a:path>
            </a:pathLst>
          </a:cu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2" name="Google Shape;442;p11"/>
          <p:cNvSpPr txBox="1"/>
          <p:nvPr/>
        </p:nvSpPr>
        <p:spPr>
          <a:xfrm>
            <a:off x="1280588" y="3406134"/>
            <a:ext cx="7444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Be Vietnam Pro"/>
                <a:ea typeface="Be Vietnam Pro"/>
                <a:cs typeface="Be Vietnam Pro"/>
                <a:sym typeface="Be Vietnam Pro"/>
              </a:rPr>
              <a:t>frames</a:t>
            </a:r>
            <a:endParaRPr dirty="0"/>
          </a:p>
        </p:txBody>
      </p:sp>
      <p:sp>
        <p:nvSpPr>
          <p:cNvPr id="443" name="Google Shape;443;p11"/>
          <p:cNvSpPr/>
          <p:nvPr/>
        </p:nvSpPr>
        <p:spPr>
          <a:xfrm>
            <a:off x="1725266" y="1215016"/>
            <a:ext cx="3451649" cy="1210157"/>
          </a:xfrm>
          <a:prstGeom prst="wedgeRoundRectCallout">
            <a:avLst>
              <a:gd name="adj1" fmla="val 18677"/>
              <a:gd name="adj2" fmla="val 71767"/>
              <a:gd name="adj3" fmla="val 16667"/>
            </a:avLst>
          </a:prstGeom>
          <a:noFill/>
          <a:ln w="222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pic>
        <p:nvPicPr>
          <p:cNvPr id="444" name="Google Shape;444;p11" descr="A yellow object on a purple background&#10;&#10;Description automatically generated"/>
          <p:cNvPicPr preferRelativeResize="0"/>
          <p:nvPr/>
        </p:nvPicPr>
        <p:blipFill rotWithShape="1">
          <a:blip r:embed="rId6">
            <a:alphaModFix/>
          </a:blip>
          <a:srcRect/>
          <a:stretch/>
        </p:blipFill>
        <p:spPr>
          <a:xfrm>
            <a:off x="1835051" y="1504720"/>
            <a:ext cx="1979589" cy="822985"/>
          </a:xfrm>
          <a:prstGeom prst="rect">
            <a:avLst/>
          </a:prstGeom>
          <a:noFill/>
          <a:ln>
            <a:noFill/>
          </a:ln>
        </p:spPr>
      </p:pic>
      <p:pic>
        <p:nvPicPr>
          <p:cNvPr id="445" name="Google Shape;445;p11" descr="A ultrasound image of a baby&#10;&#10;Description automatically generated"/>
          <p:cNvPicPr preferRelativeResize="0"/>
          <p:nvPr/>
        </p:nvPicPr>
        <p:blipFill rotWithShape="1">
          <a:blip r:embed="rId7">
            <a:alphaModFix/>
          </a:blip>
          <a:srcRect/>
          <a:stretch/>
        </p:blipFill>
        <p:spPr>
          <a:xfrm>
            <a:off x="4215031" y="1503207"/>
            <a:ext cx="892955" cy="816932"/>
          </a:xfrm>
          <a:prstGeom prst="rect">
            <a:avLst/>
          </a:prstGeom>
          <a:noFill/>
          <a:ln>
            <a:noFill/>
          </a:ln>
        </p:spPr>
      </p:pic>
      <p:cxnSp>
        <p:nvCxnSpPr>
          <p:cNvPr id="446" name="Google Shape;446;p11"/>
          <p:cNvCxnSpPr/>
          <p:nvPr/>
        </p:nvCxnSpPr>
        <p:spPr>
          <a:xfrm>
            <a:off x="3814640" y="1938980"/>
            <a:ext cx="421108" cy="0"/>
          </a:xfrm>
          <a:prstGeom prst="straightConnector1">
            <a:avLst/>
          </a:prstGeom>
          <a:noFill/>
          <a:ln w="19050" cap="flat" cmpd="sng">
            <a:solidFill>
              <a:schemeClr val="accent3"/>
            </a:solidFill>
            <a:prstDash val="solid"/>
            <a:round/>
            <a:headEnd type="none" w="sm" len="sm"/>
            <a:tailEnd type="stealth" w="med" len="med"/>
          </a:ln>
        </p:spPr>
      </p:cxnSp>
      <p:sp>
        <p:nvSpPr>
          <p:cNvPr id="447" name="Google Shape;447;p11"/>
          <p:cNvSpPr txBox="1"/>
          <p:nvPr/>
        </p:nvSpPr>
        <p:spPr>
          <a:xfrm>
            <a:off x="1804531" y="1275657"/>
            <a:ext cx="1091966"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rgbClr val="000000"/>
                </a:solidFill>
                <a:latin typeface="Arial"/>
                <a:ea typeface="Arial"/>
                <a:cs typeface="Arial"/>
                <a:sym typeface="Arial"/>
              </a:rPr>
              <a:t>U-Net Model :</a:t>
            </a:r>
            <a:endParaRPr/>
          </a:p>
        </p:txBody>
      </p:sp>
      <p:sp>
        <p:nvSpPr>
          <p:cNvPr id="448" name="Google Shape;448;p11"/>
          <p:cNvSpPr/>
          <p:nvPr/>
        </p:nvSpPr>
        <p:spPr>
          <a:xfrm>
            <a:off x="6153062" y="2892509"/>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nvGrpSpPr>
          <p:cNvPr id="449" name="Google Shape;449;p11"/>
          <p:cNvGrpSpPr/>
          <p:nvPr/>
        </p:nvGrpSpPr>
        <p:grpSpPr>
          <a:xfrm>
            <a:off x="5550309" y="1279024"/>
            <a:ext cx="3285510" cy="1275603"/>
            <a:chOff x="1385264" y="1313570"/>
            <a:chExt cx="3681003" cy="1656619"/>
          </a:xfrm>
        </p:grpSpPr>
        <p:sp>
          <p:nvSpPr>
            <p:cNvPr id="450" name="Google Shape;450;p11"/>
            <p:cNvSpPr/>
            <p:nvPr/>
          </p:nvSpPr>
          <p:spPr>
            <a:xfrm>
              <a:off x="1390603" y="1313570"/>
              <a:ext cx="3675664" cy="1461976"/>
            </a:xfrm>
            <a:prstGeom prst="wedgeRoundRectCallout">
              <a:avLst>
                <a:gd name="adj1" fmla="val -43610"/>
                <a:gd name="adj2" fmla="val 69721"/>
                <a:gd name="adj3" fmla="val 16667"/>
              </a:avLst>
            </a:pr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1" name="Google Shape;451;p11"/>
            <p:cNvSpPr txBox="1"/>
            <p:nvPr/>
          </p:nvSpPr>
          <p:spPr>
            <a:xfrm>
              <a:off x="1385264" y="1483943"/>
              <a:ext cx="2963755" cy="1486246"/>
            </a:xfrm>
            <a:prstGeom prst="rect">
              <a:avLst/>
            </a:prstGeom>
            <a:blipFill rotWithShape="1">
              <a:blip r:embed="rId8">
                <a:alphaModFix/>
              </a:blip>
              <a:stretch>
                <a:fillRect t="-6911" r="-4144" b="-3510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452" name="Google Shape;452;p11"/>
            <p:cNvPicPr preferRelativeResize="0"/>
            <p:nvPr/>
          </p:nvPicPr>
          <p:blipFill rotWithShape="1">
            <a:blip r:embed="rId9">
              <a:alphaModFix/>
            </a:blip>
            <a:srcRect/>
            <a:stretch/>
          </p:blipFill>
          <p:spPr>
            <a:xfrm>
              <a:off x="4193615" y="1334413"/>
              <a:ext cx="669600" cy="679270"/>
            </a:xfrm>
            <a:prstGeom prst="rect">
              <a:avLst/>
            </a:prstGeom>
            <a:noFill/>
            <a:ln>
              <a:noFill/>
            </a:ln>
          </p:spPr>
        </p:pic>
        <p:pic>
          <p:nvPicPr>
            <p:cNvPr id="453" name="Google Shape;453;p11"/>
            <p:cNvPicPr preferRelativeResize="0"/>
            <p:nvPr/>
          </p:nvPicPr>
          <p:blipFill rotWithShape="1">
            <a:blip r:embed="rId10">
              <a:alphaModFix/>
            </a:blip>
            <a:srcRect/>
            <a:stretch/>
          </p:blipFill>
          <p:spPr>
            <a:xfrm>
              <a:off x="4220488" y="2013684"/>
              <a:ext cx="622579" cy="589734"/>
            </a:xfrm>
            <a:prstGeom prst="rect">
              <a:avLst/>
            </a:prstGeom>
            <a:noFill/>
            <a:ln>
              <a:noFill/>
            </a:ln>
          </p:spPr>
        </p:pic>
      </p:grpSp>
      <p:sp>
        <p:nvSpPr>
          <p:cNvPr id="454" name="Google Shape;454;p11"/>
          <p:cNvSpPr/>
          <p:nvPr/>
        </p:nvSpPr>
        <p:spPr>
          <a:xfrm>
            <a:off x="4052771" y="2638260"/>
            <a:ext cx="1055215" cy="654439"/>
          </a:xfrm>
          <a:prstGeom prst="ellipse">
            <a:avLst/>
          </a:prstGeom>
          <a:solidFill>
            <a:srgbClr val="FF5631"/>
          </a:solidFill>
          <a:ln w="9525" cap="flat" cmpd="sng">
            <a:solidFill>
              <a:srgbClr val="F9F9F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rgbClr val="EAF3FC"/>
                </a:solidFill>
                <a:latin typeface="Arial"/>
                <a:ea typeface="Arial"/>
                <a:cs typeface="Arial"/>
                <a:sym typeface="Arial"/>
              </a:rPr>
              <a:t>Landmarks Detection</a:t>
            </a:r>
            <a:endParaRPr/>
          </a:p>
        </p:txBody>
      </p:sp>
      <p:sp>
        <p:nvSpPr>
          <p:cNvPr id="455" name="Google Shape;455;p11"/>
          <p:cNvSpPr/>
          <p:nvPr/>
        </p:nvSpPr>
        <p:spPr>
          <a:xfrm>
            <a:off x="3904955" y="2914553"/>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56" name="Google Shape;456;p11"/>
          <p:cNvSpPr/>
          <p:nvPr/>
        </p:nvSpPr>
        <p:spPr>
          <a:xfrm>
            <a:off x="5257258" y="2638260"/>
            <a:ext cx="904367" cy="654439"/>
          </a:xfrm>
          <a:prstGeom prst="ellipse">
            <a:avLst/>
          </a:prstGeom>
          <a:solidFill>
            <a:srgbClr val="009FAD"/>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rgbClr val="EAF3FC"/>
                </a:solidFill>
                <a:latin typeface="Arial"/>
                <a:ea typeface="Arial"/>
                <a:cs typeface="Arial"/>
                <a:sym typeface="Arial"/>
              </a:rPr>
              <a:t>Calculate Volume</a:t>
            </a:r>
            <a:endParaRPr/>
          </a:p>
        </p:txBody>
      </p:sp>
      <p:sp>
        <p:nvSpPr>
          <p:cNvPr id="457" name="Google Shape;457;p11"/>
          <p:cNvSpPr/>
          <p:nvPr/>
        </p:nvSpPr>
        <p:spPr>
          <a:xfrm>
            <a:off x="5044227" y="2922258"/>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 name="Google Shape;425;p11">
            <a:extLst>
              <a:ext uri="{FF2B5EF4-FFF2-40B4-BE49-F238E27FC236}">
                <a16:creationId xmlns:a16="http://schemas.microsoft.com/office/drawing/2014/main" id="{8D9F4985-7D22-E9DE-0B58-61E646B9CD03}"/>
              </a:ext>
            </a:extLst>
          </p:cNvPr>
          <p:cNvSpPr/>
          <p:nvPr/>
        </p:nvSpPr>
        <p:spPr>
          <a:xfrm rot="10800000">
            <a:off x="7389185" y="3406133"/>
            <a:ext cx="1618730" cy="473207"/>
          </a:xfrm>
          <a:prstGeom prst="wedgeRoundRectCallout">
            <a:avLst>
              <a:gd name="adj1" fmla="val 17769"/>
              <a:gd name="adj2" fmla="val 70730"/>
              <a:gd name="adj3" fmla="val 16667"/>
            </a:avLst>
          </a:pr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 name="Google Shape;424;p11">
            <a:extLst>
              <a:ext uri="{FF2B5EF4-FFF2-40B4-BE49-F238E27FC236}">
                <a16:creationId xmlns:a16="http://schemas.microsoft.com/office/drawing/2014/main" id="{4BB7F2A8-D32E-3D36-7844-5163FF35A0AE}"/>
              </a:ext>
            </a:extLst>
          </p:cNvPr>
          <p:cNvSpPr/>
          <p:nvPr/>
        </p:nvSpPr>
        <p:spPr>
          <a:xfrm>
            <a:off x="7417189" y="3521390"/>
            <a:ext cx="1699160" cy="242692"/>
          </a:xfrm>
          <a:prstGeom prst="rect">
            <a:avLst/>
          </a:prstGeom>
          <a:blipFill rotWithShape="1">
            <a:blip r:embed="rId3">
              <a:alphaModFix/>
            </a:blip>
            <a:stretch>
              <a:fillRect t="-125195" b="-1364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p:cTn id="7" dur="500"/>
                                        <p:tgtEl>
                                          <p:spTgt spid="442"/>
                                        </p:tgtEl>
                                      </p:cBhvr>
                                    </p:animEffect>
                                  </p:childTnLst>
                                </p:cTn>
                              </p:par>
                              <p:par>
                                <p:cTn id="8" presetID="10" presetClass="entr" presetSubtype="0" fill="hold" nodeType="withEffect">
                                  <p:stCondLst>
                                    <p:cond delay="0"/>
                                  </p:stCondLst>
                                  <p:childTnLst>
                                    <p:set>
                                      <p:cBhvr>
                                        <p:cTn id="9" dur="1" fill="hold">
                                          <p:stCondLst>
                                            <p:cond delay="0"/>
                                          </p:stCondLst>
                                        </p:cTn>
                                        <p:tgtEl>
                                          <p:spTgt spid="440"/>
                                        </p:tgtEl>
                                        <p:attrNameLst>
                                          <p:attrName>style.visibility</p:attrName>
                                        </p:attrNameLst>
                                      </p:cBhvr>
                                      <p:to>
                                        <p:strVal val="visible"/>
                                      </p:to>
                                    </p:set>
                                    <p:animEffect transition="in" filter="fade">
                                      <p:cBhvr>
                                        <p:cTn id="10" dur="500"/>
                                        <p:tgtEl>
                                          <p:spTgt spid="4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1"/>
                                        </p:tgtEl>
                                        <p:attrNameLst>
                                          <p:attrName>style.visibility</p:attrName>
                                        </p:attrNameLst>
                                      </p:cBhvr>
                                      <p:to>
                                        <p:strVal val="visible"/>
                                      </p:to>
                                    </p:set>
                                    <p:animEffect transition="in" filter="fade">
                                      <p:cBhvr>
                                        <p:cTn id="13" dur="500"/>
                                        <p:tgtEl>
                                          <p:spTgt spid="4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4"/>
                                        </p:tgtEl>
                                        <p:attrNameLst>
                                          <p:attrName>style.visibility</p:attrName>
                                        </p:attrNameLst>
                                      </p:cBhvr>
                                      <p:to>
                                        <p:strVal val="visible"/>
                                      </p:to>
                                    </p:set>
                                    <p:animEffect transition="in" filter="fade">
                                      <p:cBhvr>
                                        <p:cTn id="16" dur="500"/>
                                        <p:tgtEl>
                                          <p:spTgt spid="4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6"/>
                                        </p:tgtEl>
                                        <p:attrNameLst>
                                          <p:attrName>style.visibility</p:attrName>
                                        </p:attrNameLst>
                                      </p:cBhvr>
                                      <p:to>
                                        <p:strVal val="visible"/>
                                      </p:to>
                                    </p:set>
                                    <p:animEffect transition="in" filter="fade">
                                      <p:cBhvr>
                                        <p:cTn id="19" dur="500"/>
                                        <p:tgtEl>
                                          <p:spTgt spid="4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33"/>
                                        </p:tgtEl>
                                        <p:attrNameLst>
                                          <p:attrName>style.visibility</p:attrName>
                                        </p:attrNameLst>
                                      </p:cBhvr>
                                      <p:to>
                                        <p:strVal val="visible"/>
                                      </p:to>
                                    </p:set>
                                    <p:animEffect transition="in" filter="fade">
                                      <p:cBhvr>
                                        <p:cTn id="24" dur="500"/>
                                        <p:tgtEl>
                                          <p:spTgt spid="4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6"/>
                                        </p:tgtEl>
                                        <p:attrNameLst>
                                          <p:attrName>style.visibility</p:attrName>
                                        </p:attrNameLst>
                                      </p:cBhvr>
                                      <p:to>
                                        <p:strVal val="visible"/>
                                      </p:to>
                                    </p:set>
                                    <p:animEffect transition="in" filter="fade">
                                      <p:cBhvr>
                                        <p:cTn id="27" dur="500"/>
                                        <p:tgtEl>
                                          <p:spTgt spid="4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3"/>
                                        </p:tgtEl>
                                        <p:attrNameLst>
                                          <p:attrName>style.visibility</p:attrName>
                                        </p:attrNameLst>
                                      </p:cBhvr>
                                      <p:to>
                                        <p:strVal val="visible"/>
                                      </p:to>
                                    </p:set>
                                    <p:animEffect transition="in" filter="fade">
                                      <p:cBhvr>
                                        <p:cTn id="30" dur="500"/>
                                        <p:tgtEl>
                                          <p:spTgt spid="4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2"/>
                                        </p:tgtEl>
                                        <p:attrNameLst>
                                          <p:attrName>style.visibility</p:attrName>
                                        </p:attrNameLst>
                                      </p:cBhvr>
                                      <p:to>
                                        <p:strVal val="visible"/>
                                      </p:to>
                                    </p:set>
                                    <p:animEffect transition="in" filter="fade">
                                      <p:cBhvr>
                                        <p:cTn id="33" dur="500"/>
                                        <p:tgtEl>
                                          <p:spTgt spid="4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28"/>
                                        </p:tgtEl>
                                        <p:attrNameLst>
                                          <p:attrName>style.visibility</p:attrName>
                                        </p:attrNameLst>
                                      </p:cBhvr>
                                      <p:to>
                                        <p:strVal val="visible"/>
                                      </p:to>
                                    </p:set>
                                    <p:animEffect transition="in" filter="fade">
                                      <p:cBhvr>
                                        <p:cTn id="38" dur="500"/>
                                        <p:tgtEl>
                                          <p:spTgt spid="4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27"/>
                                        </p:tgtEl>
                                        <p:attrNameLst>
                                          <p:attrName>style.visibility</p:attrName>
                                        </p:attrNameLst>
                                      </p:cBhvr>
                                      <p:to>
                                        <p:strVal val="visible"/>
                                      </p:to>
                                    </p:set>
                                    <p:animEffect transition="in" filter="fade">
                                      <p:cBhvr>
                                        <p:cTn id="41" dur="500"/>
                                        <p:tgtEl>
                                          <p:spTgt spid="4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7"/>
                                        </p:tgtEl>
                                        <p:attrNameLst>
                                          <p:attrName>style.visibility</p:attrName>
                                        </p:attrNameLst>
                                      </p:cBhvr>
                                      <p:to>
                                        <p:strVal val="visible"/>
                                      </p:to>
                                    </p:set>
                                    <p:animEffect transition="in" filter="fade">
                                      <p:cBhvr>
                                        <p:cTn id="44" dur="500"/>
                                        <p:tgtEl>
                                          <p:spTgt spid="447"/>
                                        </p:tgtEl>
                                      </p:cBhvr>
                                    </p:animEffect>
                                  </p:childTnLst>
                                </p:cTn>
                              </p:par>
                              <p:par>
                                <p:cTn id="45" presetID="10" presetClass="entr" presetSubtype="0" fill="hold" nodeType="withEffect">
                                  <p:stCondLst>
                                    <p:cond delay="0"/>
                                  </p:stCondLst>
                                  <p:childTnLst>
                                    <p:set>
                                      <p:cBhvr>
                                        <p:cTn id="46" dur="1" fill="hold">
                                          <p:stCondLst>
                                            <p:cond delay="0"/>
                                          </p:stCondLst>
                                        </p:cTn>
                                        <p:tgtEl>
                                          <p:spTgt spid="444"/>
                                        </p:tgtEl>
                                        <p:attrNameLst>
                                          <p:attrName>style.visibility</p:attrName>
                                        </p:attrNameLst>
                                      </p:cBhvr>
                                      <p:to>
                                        <p:strVal val="visible"/>
                                      </p:to>
                                    </p:set>
                                    <p:animEffect transition="in" filter="fade">
                                      <p:cBhvr>
                                        <p:cTn id="47" dur="500"/>
                                        <p:tgtEl>
                                          <p:spTgt spid="44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43"/>
                                        </p:tgtEl>
                                        <p:attrNameLst>
                                          <p:attrName>style.visibility</p:attrName>
                                        </p:attrNameLst>
                                      </p:cBhvr>
                                      <p:to>
                                        <p:strVal val="visible"/>
                                      </p:to>
                                    </p:set>
                                    <p:animEffect transition="in" filter="fade">
                                      <p:cBhvr>
                                        <p:cTn id="50" dur="500"/>
                                        <p:tgtEl>
                                          <p:spTgt spid="4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55"/>
                                        </p:tgtEl>
                                        <p:attrNameLst>
                                          <p:attrName>style.visibility</p:attrName>
                                        </p:attrNameLst>
                                      </p:cBhvr>
                                      <p:to>
                                        <p:strVal val="visible"/>
                                      </p:to>
                                    </p:set>
                                    <p:animEffect transition="in" filter="fade">
                                      <p:cBhvr>
                                        <p:cTn id="55" dur="500"/>
                                        <p:tgtEl>
                                          <p:spTgt spid="45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4"/>
                                        </p:tgtEl>
                                        <p:attrNameLst>
                                          <p:attrName>style.visibility</p:attrName>
                                        </p:attrNameLst>
                                      </p:cBhvr>
                                      <p:to>
                                        <p:strVal val="visible"/>
                                      </p:to>
                                    </p:set>
                                    <p:animEffect transition="in" filter="fade">
                                      <p:cBhvr>
                                        <p:cTn id="58" dur="500"/>
                                        <p:tgtEl>
                                          <p:spTgt spid="454"/>
                                        </p:tgtEl>
                                      </p:cBhvr>
                                    </p:animEffect>
                                  </p:childTnLst>
                                </p:cTn>
                              </p:par>
                              <p:par>
                                <p:cTn id="59" presetID="10" presetClass="entr" presetSubtype="0" fill="hold" nodeType="withEffect">
                                  <p:stCondLst>
                                    <p:cond delay="0"/>
                                  </p:stCondLst>
                                  <p:childTnLst>
                                    <p:set>
                                      <p:cBhvr>
                                        <p:cTn id="60" dur="1" fill="hold">
                                          <p:stCondLst>
                                            <p:cond delay="0"/>
                                          </p:stCondLst>
                                        </p:cTn>
                                        <p:tgtEl>
                                          <p:spTgt spid="446"/>
                                        </p:tgtEl>
                                        <p:attrNameLst>
                                          <p:attrName>style.visibility</p:attrName>
                                        </p:attrNameLst>
                                      </p:cBhvr>
                                      <p:to>
                                        <p:strVal val="visible"/>
                                      </p:to>
                                    </p:set>
                                    <p:animEffect transition="in" filter="fade">
                                      <p:cBhvr>
                                        <p:cTn id="61" dur="500"/>
                                        <p:tgtEl>
                                          <p:spTgt spid="446"/>
                                        </p:tgtEl>
                                      </p:cBhvr>
                                    </p:animEffect>
                                  </p:childTnLst>
                                </p:cTn>
                              </p:par>
                              <p:par>
                                <p:cTn id="62" presetID="10" presetClass="entr" presetSubtype="0" fill="hold" nodeType="withEffect">
                                  <p:stCondLst>
                                    <p:cond delay="0"/>
                                  </p:stCondLst>
                                  <p:childTnLst>
                                    <p:set>
                                      <p:cBhvr>
                                        <p:cTn id="63" dur="1" fill="hold">
                                          <p:stCondLst>
                                            <p:cond delay="0"/>
                                          </p:stCondLst>
                                        </p:cTn>
                                        <p:tgtEl>
                                          <p:spTgt spid="445"/>
                                        </p:tgtEl>
                                        <p:attrNameLst>
                                          <p:attrName>style.visibility</p:attrName>
                                        </p:attrNameLst>
                                      </p:cBhvr>
                                      <p:to>
                                        <p:strVal val="visible"/>
                                      </p:to>
                                    </p:set>
                                    <p:animEffect transition="in" filter="fade">
                                      <p:cBhvr>
                                        <p:cTn id="64" dur="500"/>
                                        <p:tgtEl>
                                          <p:spTgt spid="44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57"/>
                                        </p:tgtEl>
                                        <p:attrNameLst>
                                          <p:attrName>style.visibility</p:attrName>
                                        </p:attrNameLst>
                                      </p:cBhvr>
                                      <p:to>
                                        <p:strVal val="visible"/>
                                      </p:to>
                                    </p:set>
                                    <p:animEffect transition="in" filter="fade">
                                      <p:cBhvr>
                                        <p:cTn id="69" dur="500"/>
                                        <p:tgtEl>
                                          <p:spTgt spid="45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56"/>
                                        </p:tgtEl>
                                        <p:attrNameLst>
                                          <p:attrName>style.visibility</p:attrName>
                                        </p:attrNameLst>
                                      </p:cBhvr>
                                      <p:to>
                                        <p:strVal val="visible"/>
                                      </p:to>
                                    </p:set>
                                    <p:animEffect transition="in" filter="fade">
                                      <p:cBhvr>
                                        <p:cTn id="72" dur="500"/>
                                        <p:tgtEl>
                                          <p:spTgt spid="456"/>
                                        </p:tgtEl>
                                      </p:cBhvr>
                                    </p:animEffect>
                                  </p:childTnLst>
                                </p:cTn>
                              </p:par>
                              <p:par>
                                <p:cTn id="73" presetID="10" presetClass="entr" presetSubtype="0" fill="hold" nodeType="withEffect">
                                  <p:stCondLst>
                                    <p:cond delay="0"/>
                                  </p:stCondLst>
                                  <p:childTnLst>
                                    <p:set>
                                      <p:cBhvr>
                                        <p:cTn id="74" dur="1" fill="hold">
                                          <p:stCondLst>
                                            <p:cond delay="0"/>
                                          </p:stCondLst>
                                        </p:cTn>
                                        <p:tgtEl>
                                          <p:spTgt spid="449"/>
                                        </p:tgtEl>
                                        <p:attrNameLst>
                                          <p:attrName>style.visibility</p:attrName>
                                        </p:attrNameLst>
                                      </p:cBhvr>
                                      <p:to>
                                        <p:strVal val="visible"/>
                                      </p:to>
                                    </p:set>
                                    <p:animEffect transition="in" filter="fade">
                                      <p:cBhvr>
                                        <p:cTn id="75" dur="500"/>
                                        <p:tgtEl>
                                          <p:spTgt spid="44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48"/>
                                        </p:tgtEl>
                                        <p:attrNameLst>
                                          <p:attrName>style.visibility</p:attrName>
                                        </p:attrNameLst>
                                      </p:cBhvr>
                                      <p:to>
                                        <p:strVal val="visible"/>
                                      </p:to>
                                    </p:set>
                                    <p:animEffect transition="in" filter="fade">
                                      <p:cBhvr>
                                        <p:cTn id="80" dur="500"/>
                                        <p:tgtEl>
                                          <p:spTgt spid="44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29"/>
                                        </p:tgtEl>
                                        <p:attrNameLst>
                                          <p:attrName>style.visibility</p:attrName>
                                        </p:attrNameLst>
                                      </p:cBhvr>
                                      <p:to>
                                        <p:strVal val="visible"/>
                                      </p:to>
                                    </p:set>
                                    <p:animEffect transition="in" filter="fade">
                                      <p:cBhvr>
                                        <p:cTn id="83" dur="500"/>
                                        <p:tgtEl>
                                          <p:spTgt spid="42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24"/>
                                        </p:tgtEl>
                                        <p:attrNameLst>
                                          <p:attrName>style.visibility</p:attrName>
                                        </p:attrNameLst>
                                      </p:cBhvr>
                                      <p:to>
                                        <p:strVal val="visible"/>
                                      </p:to>
                                    </p:set>
                                    <p:animEffect transition="in" filter="fade">
                                      <p:cBhvr>
                                        <p:cTn id="86" dur="500"/>
                                        <p:tgtEl>
                                          <p:spTgt spid="4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25"/>
                                        </p:tgtEl>
                                        <p:attrNameLst>
                                          <p:attrName>style.visibility</p:attrName>
                                        </p:attrNameLst>
                                      </p:cBhvr>
                                      <p:to>
                                        <p:strVal val="visible"/>
                                      </p:to>
                                    </p:set>
                                    <p:animEffect transition="in" filter="fade">
                                      <p:cBhvr>
                                        <p:cTn id="89" dur="500"/>
                                        <p:tgtEl>
                                          <p:spTgt spid="42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31"/>
                                        </p:tgtEl>
                                        <p:attrNameLst>
                                          <p:attrName>style.visibility</p:attrName>
                                        </p:attrNameLst>
                                      </p:cBhvr>
                                      <p:to>
                                        <p:strVal val="visible"/>
                                      </p:to>
                                    </p:set>
                                    <p:animEffect transition="in" filter="fade">
                                      <p:cBhvr>
                                        <p:cTn id="94" dur="500"/>
                                        <p:tgtEl>
                                          <p:spTgt spid="43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38"/>
                                        </p:tgtEl>
                                        <p:attrNameLst>
                                          <p:attrName>style.visibility</p:attrName>
                                        </p:attrNameLst>
                                      </p:cBhvr>
                                      <p:to>
                                        <p:strVal val="visible"/>
                                      </p:to>
                                    </p:set>
                                    <p:animEffect transition="in" filter="fade">
                                      <p:cBhvr>
                                        <p:cTn id="97" dur="500"/>
                                        <p:tgtEl>
                                          <p:spTgt spid="43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32"/>
                                        </p:tgtEl>
                                        <p:attrNameLst>
                                          <p:attrName>style.visibility</p:attrName>
                                        </p:attrNameLst>
                                      </p:cBhvr>
                                      <p:to>
                                        <p:strVal val="visible"/>
                                      </p:to>
                                    </p:set>
                                    <p:animEffect transition="in" filter="fade">
                                      <p:cBhvr>
                                        <p:cTn id="100" dur="500"/>
                                        <p:tgtEl>
                                          <p:spTgt spid="43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30"/>
                                        </p:tgtEl>
                                        <p:attrNameLst>
                                          <p:attrName>style.visibility</p:attrName>
                                        </p:attrNameLst>
                                      </p:cBhvr>
                                      <p:to>
                                        <p:strVal val="visible"/>
                                      </p:to>
                                    </p:set>
                                    <p:animEffect transition="in" filter="fade">
                                      <p:cBhvr>
                                        <p:cTn id="103" dur="500"/>
                                        <p:tgtEl>
                                          <p:spTgt spid="43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37"/>
                                        </p:tgtEl>
                                        <p:attrNameLst>
                                          <p:attrName>style.visibility</p:attrName>
                                        </p:attrNameLst>
                                      </p:cBhvr>
                                      <p:to>
                                        <p:strVal val="visible"/>
                                      </p:to>
                                    </p:set>
                                    <p:animEffect transition="in" filter="fade">
                                      <p:cBhvr>
                                        <p:cTn id="106" dur="500"/>
                                        <p:tgtEl>
                                          <p:spTgt spid="43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39"/>
                                        </p:tgtEl>
                                        <p:attrNameLst>
                                          <p:attrName>style.visibility</p:attrName>
                                        </p:attrNameLst>
                                      </p:cBhvr>
                                      <p:to>
                                        <p:strVal val="visible"/>
                                      </p:to>
                                    </p:set>
                                    <p:animEffect transition="in" filter="fade">
                                      <p:cBhvr>
                                        <p:cTn id="109" dur="500"/>
                                        <p:tgtEl>
                                          <p:spTgt spid="43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
                                        </p:tgtEl>
                                        <p:attrNameLst>
                                          <p:attrName>style.visibility</p:attrName>
                                        </p:attrNameLst>
                                      </p:cBhvr>
                                      <p:to>
                                        <p:strVal val="visible"/>
                                      </p:to>
                                    </p:set>
                                    <p:animEffect transition="in" filter="fade">
                                      <p:cBhvr>
                                        <p:cTn id="112" dur="500"/>
                                        <p:tgtEl>
                                          <p:spTgt spid="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
                                        </p:tgtEl>
                                        <p:attrNameLst>
                                          <p:attrName>style.visibility</p:attrName>
                                        </p:attrNameLst>
                                      </p:cBhvr>
                                      <p:to>
                                        <p:strVal val="visible"/>
                                      </p:to>
                                    </p:set>
                                    <p:animEffect transition="in" filter="fade">
                                      <p:cBhvr>
                                        <p:cTn id="1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32" grpId="0" animBg="1"/>
      <p:bldP spid="422" grpId="0" animBg="1"/>
      <p:bldP spid="423" grpId="0"/>
      <p:bldP spid="424" grpId="0" animBg="1"/>
      <p:bldP spid="425" grpId="0" animBg="1"/>
      <p:bldP spid="426" grpId="0" animBg="1"/>
      <p:bldP spid="427" grpId="0" animBg="1"/>
      <p:bldP spid="428" grpId="0" animBg="1"/>
      <p:bldP spid="429" grpId="0" animBg="1"/>
      <p:bldP spid="430" grpId="0" animBg="1"/>
      <p:bldP spid="431" grpId="0" animBg="1"/>
      <p:bldP spid="433" grpId="0" animBg="1"/>
      <p:bldP spid="434" grpId="0" animBg="1"/>
      <p:bldP spid="436" grpId="0" animBg="1"/>
      <p:bldP spid="437" grpId="0"/>
      <p:bldP spid="439" grpId="0"/>
      <p:bldP spid="441" grpId="0" animBg="1"/>
      <p:bldP spid="442" grpId="0"/>
      <p:bldP spid="443" grpId="0" animBg="1"/>
      <p:bldP spid="447" grpId="0"/>
      <p:bldP spid="448" grpId="0" animBg="1"/>
      <p:bldP spid="454" grpId="0" animBg="1"/>
      <p:bldP spid="455" grpId="0" animBg="1"/>
      <p:bldP spid="456" grpId="0" animBg="1"/>
      <p:bldP spid="457" grpId="0" animBg="1"/>
      <p:bldP spid="2"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12"/>
          <p:cNvSpPr txBox="1">
            <a:spLocks noGrp="1"/>
          </p:cNvSpPr>
          <p:nvPr>
            <p:ph type="title"/>
          </p:nvPr>
        </p:nvSpPr>
        <p:spPr>
          <a:xfrm>
            <a:off x="1649791" y="1901772"/>
            <a:ext cx="2882700" cy="142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Literature Review</a:t>
            </a:r>
            <a:endParaRPr/>
          </a:p>
        </p:txBody>
      </p:sp>
      <p:sp>
        <p:nvSpPr>
          <p:cNvPr id="463" name="Google Shape;463;p12"/>
          <p:cNvSpPr txBox="1">
            <a:spLocks noGrp="1"/>
          </p:cNvSpPr>
          <p:nvPr>
            <p:ph type="title" idx="2"/>
          </p:nvPr>
        </p:nvSpPr>
        <p:spPr>
          <a:xfrm>
            <a:off x="627825" y="2153575"/>
            <a:ext cx="10683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05</a:t>
            </a:r>
            <a:endParaRPr/>
          </a:p>
        </p:txBody>
      </p:sp>
      <p:grpSp>
        <p:nvGrpSpPr>
          <p:cNvPr id="464" name="Google Shape;464;p12"/>
          <p:cNvGrpSpPr/>
          <p:nvPr/>
        </p:nvGrpSpPr>
        <p:grpSpPr>
          <a:xfrm>
            <a:off x="4678046" y="1325233"/>
            <a:ext cx="2882755" cy="2493035"/>
            <a:chOff x="5548150" y="1325249"/>
            <a:chExt cx="2882755" cy="2493035"/>
          </a:xfrm>
        </p:grpSpPr>
        <p:sp>
          <p:nvSpPr>
            <p:cNvPr id="465" name="Google Shape;465;p12"/>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2"/>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12"/>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12"/>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2"/>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2"/>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2"/>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2"/>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2"/>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2"/>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2"/>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12"/>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2"/>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2"/>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2"/>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2"/>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2"/>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12"/>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2"/>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12"/>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2"/>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2"/>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2"/>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2"/>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2"/>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12"/>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12"/>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12"/>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2"/>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12"/>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2"/>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2"/>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2"/>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2"/>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2"/>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2"/>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2"/>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2"/>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2"/>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2"/>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2"/>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2"/>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3"/>
          <p:cNvSpPr txBox="1">
            <a:spLocks noGrp="1"/>
          </p:cNvSpPr>
          <p:nvPr>
            <p:ph type="title"/>
          </p:nvPr>
        </p:nvSpPr>
        <p:spPr>
          <a:xfrm>
            <a:off x="0" y="115016"/>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Literature Review</a:t>
            </a:r>
            <a:endParaRPr/>
          </a:p>
        </p:txBody>
      </p:sp>
      <p:graphicFrame>
        <p:nvGraphicFramePr>
          <p:cNvPr id="512" name="Google Shape;512;p13"/>
          <p:cNvGraphicFramePr/>
          <p:nvPr>
            <p:extLst>
              <p:ext uri="{D42A27DB-BD31-4B8C-83A1-F6EECF244321}">
                <p14:modId xmlns:p14="http://schemas.microsoft.com/office/powerpoint/2010/main" val="1652255920"/>
              </p:ext>
            </p:extLst>
          </p:nvPr>
        </p:nvGraphicFramePr>
        <p:xfrm>
          <a:off x="0" y="880988"/>
          <a:ext cx="9143975" cy="3818025"/>
        </p:xfrm>
        <a:graphic>
          <a:graphicData uri="http://schemas.openxmlformats.org/drawingml/2006/table">
            <a:tbl>
              <a:tblPr>
                <a:noFill/>
                <a:tableStyleId>{16E4A791-2BDF-4CAC-861D-6F0181273765}</a:tableStyleId>
              </a:tblPr>
              <a:tblGrid>
                <a:gridCol w="1045025">
                  <a:extLst>
                    <a:ext uri="{9D8B030D-6E8A-4147-A177-3AD203B41FA5}">
                      <a16:colId xmlns:a16="http://schemas.microsoft.com/office/drawing/2014/main" val="20000"/>
                    </a:ext>
                  </a:extLst>
                </a:gridCol>
                <a:gridCol w="1311313">
                  <a:extLst>
                    <a:ext uri="{9D8B030D-6E8A-4147-A177-3AD203B41FA5}">
                      <a16:colId xmlns:a16="http://schemas.microsoft.com/office/drawing/2014/main" val="20001"/>
                    </a:ext>
                  </a:extLst>
                </a:gridCol>
                <a:gridCol w="1500637">
                  <a:extLst>
                    <a:ext uri="{9D8B030D-6E8A-4147-A177-3AD203B41FA5}">
                      <a16:colId xmlns:a16="http://schemas.microsoft.com/office/drawing/2014/main" val="20002"/>
                    </a:ext>
                  </a:extLst>
                </a:gridCol>
                <a:gridCol w="990025">
                  <a:extLst>
                    <a:ext uri="{9D8B030D-6E8A-4147-A177-3AD203B41FA5}">
                      <a16:colId xmlns:a16="http://schemas.microsoft.com/office/drawing/2014/main" val="20003"/>
                    </a:ext>
                  </a:extLst>
                </a:gridCol>
                <a:gridCol w="1375025">
                  <a:extLst>
                    <a:ext uri="{9D8B030D-6E8A-4147-A177-3AD203B41FA5}">
                      <a16:colId xmlns:a16="http://schemas.microsoft.com/office/drawing/2014/main" val="20004"/>
                    </a:ext>
                  </a:extLst>
                </a:gridCol>
                <a:gridCol w="1595050">
                  <a:extLst>
                    <a:ext uri="{9D8B030D-6E8A-4147-A177-3AD203B41FA5}">
                      <a16:colId xmlns:a16="http://schemas.microsoft.com/office/drawing/2014/main" val="20005"/>
                    </a:ext>
                  </a:extLst>
                </a:gridCol>
                <a:gridCol w="1326900">
                  <a:extLst>
                    <a:ext uri="{9D8B030D-6E8A-4147-A177-3AD203B41FA5}">
                      <a16:colId xmlns:a16="http://schemas.microsoft.com/office/drawing/2014/main" val="20006"/>
                    </a:ext>
                  </a:extLst>
                </a:gridCol>
              </a:tblGrid>
              <a:tr h="61632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Authors</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Dataset</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Pre-Processing</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Calculate Volume </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1"/>
                          </a:solidFill>
                          <a:latin typeface="Arial"/>
                          <a:ea typeface="Arial"/>
                          <a:cs typeface="Arial"/>
                          <a:sym typeface="Arial"/>
                        </a:rPr>
                        <a:t>Boundary box detection</a:t>
                      </a:r>
                      <a:endParaRPr sz="1400" b="1" u="none" strike="noStrike" cap="none">
                        <a:solidFill>
                          <a:schemeClr val="lt1"/>
                        </a:solidFill>
                        <a:latin typeface="Arial"/>
                        <a:ea typeface="Arial"/>
                        <a:cs typeface="Arial"/>
                        <a:sym typeface="Aria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Classification Model</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Evaluation</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extLst>
                  <a:ext uri="{0D108BD9-81ED-4DB2-BD59-A6C34878D82A}">
                    <a16:rowId xmlns:a16="http://schemas.microsoft.com/office/drawing/2014/main" val="10000"/>
                  </a:ext>
                </a:extLst>
              </a:tr>
              <a:tr h="841225">
                <a:tc>
                  <a:txBody>
                    <a:bodyPr/>
                    <a:lstStyle/>
                    <a:p>
                      <a:pPr marL="0" marR="0" lvl="0" indent="0" algn="l" rtl="0">
                        <a:lnSpc>
                          <a:spcPct val="107000"/>
                        </a:lnSpc>
                        <a:spcBef>
                          <a:spcPts val="0"/>
                        </a:spcBef>
                        <a:spcAft>
                          <a:spcPts val="0"/>
                        </a:spcAft>
                        <a:buNone/>
                      </a:pPr>
                      <a:r>
                        <a:rPr lang="en-US" sz="1000" b="0" u="none" strike="noStrike" cap="none">
                          <a:latin typeface="Arial"/>
                          <a:ea typeface="Arial"/>
                          <a:cs typeface="Arial"/>
                          <a:sym typeface="Arial"/>
                        </a:rPr>
                        <a:t>David Ouyang</a:t>
                      </a:r>
                      <a:endParaRPr/>
                    </a:p>
                    <a:p>
                      <a:pPr marL="0" marR="0" lvl="0" indent="0" algn="l" rtl="0">
                        <a:lnSpc>
                          <a:spcPct val="107000"/>
                        </a:lnSpc>
                        <a:spcBef>
                          <a:spcPts val="0"/>
                        </a:spcBef>
                        <a:spcAft>
                          <a:spcPts val="0"/>
                        </a:spcAft>
                        <a:buNone/>
                      </a:pPr>
                      <a:r>
                        <a:rPr lang="en-US" sz="1000" b="0" u="none" strike="noStrike" cap="none">
                          <a:latin typeface="Arial"/>
                          <a:ea typeface="Arial"/>
                          <a:cs typeface="Arial"/>
                          <a:sym typeface="Arial"/>
                        </a:rPr>
                        <a:t>et al. [1]</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b="0" u="none" strike="noStrike" cap="none">
                          <a:latin typeface="Arial"/>
                          <a:ea typeface="Arial"/>
                          <a:cs typeface="Arial"/>
                          <a:sym typeface="Arial"/>
                        </a:rPr>
                        <a:t>EchoNet Dynamic</a:t>
                      </a:r>
                      <a:endParaRPr/>
                    </a:p>
                    <a:p>
                      <a:pPr marL="0" marR="0" lvl="0" indent="0" algn="l" rtl="0">
                        <a:lnSpc>
                          <a:spcPct val="107000"/>
                        </a:lnSpc>
                        <a:spcBef>
                          <a:spcPts val="0"/>
                        </a:spcBef>
                        <a:spcAft>
                          <a:spcPts val="0"/>
                        </a:spcAft>
                        <a:buClr>
                          <a:srgbClr val="000000"/>
                        </a:buClr>
                        <a:buSzPts val="1000"/>
                        <a:buFont typeface="Arial"/>
                        <a:buNone/>
                      </a:pPr>
                      <a:r>
                        <a:rPr lang="en-US" sz="1000" b="0" u="none" strike="noStrike" cap="none">
                          <a:latin typeface="Arial"/>
                          <a:ea typeface="Arial"/>
                          <a:cs typeface="Arial"/>
                          <a:sym typeface="Arial"/>
                        </a:rPr>
                        <a:t>Size= 10,030</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Segmentation </a:t>
                      </a:r>
                      <a:endParaRPr/>
                    </a:p>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Down Sampled (112 * 112)</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u="none" strike="noStrike" cap="none">
                          <a:latin typeface="Arial"/>
                          <a:ea typeface="Arial"/>
                          <a:cs typeface="Arial"/>
                          <a:sym typeface="Arial"/>
                        </a:rPr>
                        <a:t>    _</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a:solidFill>
                            <a:srgbClr val="000000"/>
                          </a:solidFill>
                          <a:latin typeface="Arial"/>
                          <a:ea typeface="Arial"/>
                          <a:cs typeface="Arial"/>
                          <a:sym typeface="Arial"/>
                        </a:rPr>
                        <a:t> _</a:t>
                      </a:r>
                      <a:endParaRPr sz="1200" b="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EchoNet-Dynamic</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MSE= 7.93%</a:t>
                      </a:r>
                      <a:endParaRPr sz="1000" b="0" u="none" strike="noStrike" cap="none" dirty="0">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R2= 0.81</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728775">
                <a:tc>
                  <a:txBody>
                    <a:bodyPr/>
                    <a:lstStyle/>
                    <a:p>
                      <a:pPr marL="0" marR="0" lvl="0" indent="0" algn="l" rtl="0">
                        <a:lnSpc>
                          <a:spcPct val="107000"/>
                        </a:lnSpc>
                        <a:spcBef>
                          <a:spcPts val="0"/>
                        </a:spcBef>
                        <a:spcAft>
                          <a:spcPts val="0"/>
                        </a:spcAft>
                        <a:buNone/>
                      </a:pPr>
                      <a:r>
                        <a:rPr lang="en-US" sz="1000" u="none" strike="noStrike" cap="none" dirty="0" err="1">
                          <a:latin typeface="Arial"/>
                          <a:ea typeface="Arial"/>
                          <a:cs typeface="Arial"/>
                          <a:sym typeface="Arial"/>
                        </a:rPr>
                        <a:t>Hadrien</a:t>
                      </a:r>
                      <a:r>
                        <a:rPr lang="en-US" sz="1000" u="none" strike="noStrike" cap="none" dirty="0">
                          <a:latin typeface="Arial"/>
                          <a:ea typeface="Arial"/>
                          <a:cs typeface="Arial"/>
                          <a:sym typeface="Arial"/>
                        </a:rPr>
                        <a:t> Reynaud </a:t>
                      </a:r>
                      <a:br>
                        <a:rPr lang="en-US" sz="1000" u="none" strike="noStrike" cap="none" dirty="0">
                          <a:latin typeface="Arial"/>
                          <a:ea typeface="Arial"/>
                          <a:cs typeface="Arial"/>
                          <a:sym typeface="Arial"/>
                        </a:rPr>
                      </a:br>
                      <a:r>
                        <a:rPr lang="en-US" sz="1000" u="none" strike="noStrike" cap="none" dirty="0">
                          <a:latin typeface="Arial"/>
                          <a:ea typeface="Arial"/>
                          <a:cs typeface="Arial"/>
                          <a:sym typeface="Arial"/>
                        </a:rPr>
                        <a:t>et al. [2]</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EchoNet Dynamic, Size= 10,030</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457200" marR="0" lvl="0" indent="0" algn="l" rtl="0">
                        <a:lnSpc>
                          <a:spcPct val="107000"/>
                        </a:lnSpc>
                        <a:spcBef>
                          <a:spcPts val="0"/>
                        </a:spcBef>
                        <a:spcAft>
                          <a:spcPts val="0"/>
                        </a:spcAft>
                        <a:buNone/>
                      </a:pPr>
                      <a:r>
                        <a:rPr lang="en-US" sz="1200" u="none" strike="noStrike" cap="none">
                          <a:latin typeface="Arial"/>
                          <a:ea typeface="Arial"/>
                          <a:cs typeface="Arial"/>
                          <a:sym typeface="Arial"/>
                        </a:rPr>
                        <a:t>_</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u="none" strike="noStrike" cap="none">
                          <a:latin typeface="Arial"/>
                          <a:ea typeface="Arial"/>
                          <a:cs typeface="Arial"/>
                          <a:sym typeface="Arial"/>
                        </a:rPr>
                        <a:t>   _</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a:latin typeface="Arial"/>
                          <a:ea typeface="Arial"/>
                          <a:cs typeface="Arial"/>
                          <a:sym typeface="Arial"/>
                        </a:rPr>
                        <a:t>ResNet</a:t>
                      </a:r>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a:latin typeface="Arial"/>
                          <a:ea typeface="Arial"/>
                          <a:cs typeface="Arial"/>
                          <a:sym typeface="Arial"/>
                        </a:rPr>
                        <a:t>BERT</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i="0" u="none" strike="noStrike" cap="none" dirty="0">
                          <a:solidFill>
                            <a:srgbClr val="000000"/>
                          </a:solidFill>
                          <a:latin typeface="Arial"/>
                          <a:ea typeface="Arial"/>
                          <a:cs typeface="Arial"/>
                          <a:sym typeface="Arial"/>
                        </a:rPr>
                        <a:t>MSE= 7.85%</a:t>
                      </a:r>
                      <a:endParaRPr sz="1000" b="0" i="0" u="none" strike="noStrike" cap="none" dirty="0">
                        <a:solidFill>
                          <a:srgbClr val="000000"/>
                        </a:solidFill>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i="0" u="none" strike="noStrike" cap="none" dirty="0">
                          <a:solidFill>
                            <a:srgbClr val="000000"/>
                          </a:solidFill>
                          <a:latin typeface="Arial"/>
                          <a:ea typeface="Arial"/>
                          <a:cs typeface="Arial"/>
                          <a:sym typeface="Arial"/>
                        </a:rPr>
                        <a:t>R2 = 0.52</a:t>
                      </a:r>
                      <a:endParaRPr sz="10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815850">
                <a:tc>
                  <a:txBody>
                    <a:bodyPr/>
                    <a:lstStyle/>
                    <a:p>
                      <a:pPr marL="0" marR="0" lvl="0" indent="0" algn="l" rtl="0">
                        <a:lnSpc>
                          <a:spcPct val="107000"/>
                        </a:lnSpc>
                        <a:spcBef>
                          <a:spcPts val="0"/>
                        </a:spcBef>
                        <a:spcAft>
                          <a:spcPts val="0"/>
                        </a:spcAft>
                        <a:buNone/>
                      </a:pPr>
                      <a:r>
                        <a:rPr lang="fr-FR" sz="1000" u="none" strike="noStrike" cap="none" dirty="0">
                          <a:latin typeface="Arial"/>
                          <a:ea typeface="Arial"/>
                          <a:cs typeface="Arial"/>
                          <a:sym typeface="Arial"/>
                        </a:rPr>
                        <a:t>Grant Duffy</a:t>
                      </a:r>
                      <a:endParaRPr lang="fr-FR" dirty="0"/>
                    </a:p>
                    <a:p>
                      <a:pPr marL="0" marR="0" lvl="0" indent="0" algn="l" rtl="0">
                        <a:lnSpc>
                          <a:spcPct val="107000"/>
                        </a:lnSpc>
                        <a:spcBef>
                          <a:spcPts val="0"/>
                        </a:spcBef>
                        <a:spcAft>
                          <a:spcPts val="0"/>
                        </a:spcAft>
                        <a:buNone/>
                      </a:pPr>
                      <a:r>
                        <a:rPr lang="fr-FR" sz="1000" u="none" strike="noStrike" cap="none" dirty="0">
                          <a:latin typeface="Arial"/>
                          <a:ea typeface="Arial"/>
                          <a:cs typeface="Arial"/>
                          <a:sym typeface="Arial"/>
                        </a:rPr>
                        <a:t>et al. [3]</a:t>
                      </a:r>
                      <a:endParaRPr lang="fr-F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u="none" strike="noStrike" cap="none" dirty="0">
                          <a:latin typeface="Arial"/>
                          <a:ea typeface="Arial"/>
                          <a:cs typeface="Arial"/>
                          <a:sym typeface="Arial"/>
                        </a:rPr>
                        <a:t>EchoNet Dynamic, Size= 10,030</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457200" marR="0" lvl="0" indent="0" algn="l" rtl="0">
                        <a:lnSpc>
                          <a:spcPct val="107000"/>
                        </a:lnSpc>
                        <a:spcBef>
                          <a:spcPts val="0"/>
                        </a:spcBef>
                        <a:spcAft>
                          <a:spcPts val="0"/>
                        </a:spcAft>
                        <a:buNone/>
                      </a:pPr>
                      <a:r>
                        <a:rPr lang="en-US" sz="1200" u="none" strike="noStrike" cap="none" dirty="0">
                          <a:latin typeface="Arial"/>
                          <a:ea typeface="Arial"/>
                          <a:cs typeface="Arial"/>
                          <a:sym typeface="Arial"/>
                        </a:rPr>
                        <a:t>  _</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u="none" strike="noStrike" cap="none" dirty="0">
                          <a:latin typeface="Arial"/>
                          <a:ea typeface="Arial"/>
                          <a:cs typeface="Arial"/>
                          <a:sym typeface="Arial"/>
                        </a:rPr>
                        <a:t>    _</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dirty="0">
                          <a:latin typeface="Arial"/>
                          <a:ea typeface="Arial"/>
                          <a:cs typeface="Arial"/>
                          <a:sym typeface="Arial"/>
                        </a:rPr>
                        <a:t>DeepLabV3</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MSE= 8.55%</a:t>
                      </a:r>
                      <a:endParaRPr sz="1000" b="0" u="none" strike="noStrike" cap="none" dirty="0">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R2= 0.61</a:t>
                      </a:r>
                      <a:endParaRPr sz="1000" b="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815850">
                <a:tc>
                  <a:txBody>
                    <a:bodyPr/>
                    <a:lstStyle/>
                    <a:p>
                      <a:pPr marL="0" marR="0" lvl="0" indent="0" algn="l" rtl="0">
                        <a:lnSpc>
                          <a:spcPct val="107000"/>
                        </a:lnSpc>
                        <a:spcBef>
                          <a:spcPts val="0"/>
                        </a:spcBef>
                        <a:spcAft>
                          <a:spcPts val="0"/>
                        </a:spcAft>
                        <a:buNone/>
                      </a:pPr>
                      <a:r>
                        <a:rPr lang="en-US" sz="1000" b="0" u="none" strike="noStrike" cap="none" dirty="0">
                          <a:latin typeface="Arial"/>
                          <a:ea typeface="Arial"/>
                          <a:cs typeface="Arial"/>
                          <a:sym typeface="Arial"/>
                        </a:rPr>
                        <a:t>Xin Liu</a:t>
                      </a:r>
                      <a:endParaRPr dirty="0"/>
                    </a:p>
                    <a:p>
                      <a:pPr marL="0" marR="0" lvl="0" indent="0" algn="l" rtl="0">
                        <a:lnSpc>
                          <a:spcPct val="107000"/>
                        </a:lnSpc>
                        <a:spcBef>
                          <a:spcPts val="0"/>
                        </a:spcBef>
                        <a:spcAft>
                          <a:spcPts val="0"/>
                        </a:spcAft>
                        <a:buNone/>
                      </a:pPr>
                      <a:r>
                        <a:rPr lang="en-US" sz="1000" b="0" u="none" strike="noStrike" cap="none" dirty="0">
                          <a:latin typeface="Arial"/>
                          <a:ea typeface="Arial"/>
                          <a:cs typeface="Arial"/>
                          <a:sym typeface="Arial"/>
                        </a:rPr>
                        <a:t>et al. [4]</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Noto Sans Symbols"/>
                        <a:buNone/>
                      </a:pPr>
                      <a:r>
                        <a:rPr lang="en-US" sz="1000" b="0" u="none" strike="noStrike" cap="none" dirty="0">
                          <a:latin typeface="Arial"/>
                          <a:ea typeface="Arial"/>
                          <a:cs typeface="Arial"/>
                          <a:sym typeface="Arial"/>
                        </a:rPr>
                        <a:t>EchoNet Dynamic,</a:t>
                      </a:r>
                      <a:br>
                        <a:rPr lang="en-US" sz="1000" b="0" u="none" strike="noStrike" cap="none" dirty="0">
                          <a:latin typeface="Arial"/>
                          <a:ea typeface="Arial"/>
                          <a:cs typeface="Arial"/>
                          <a:sym typeface="Arial"/>
                        </a:rPr>
                      </a:br>
                      <a:r>
                        <a:rPr lang="en-US" sz="1000" b="0" u="none" strike="noStrike" cap="none" dirty="0">
                          <a:latin typeface="Arial"/>
                          <a:ea typeface="Arial"/>
                          <a:cs typeface="Arial"/>
                          <a:sym typeface="Arial"/>
                        </a:rPr>
                        <a:t>Size= 10,030</a:t>
                      </a:r>
                      <a:endParaRPr dirty="0"/>
                    </a:p>
                    <a:p>
                      <a:pPr marL="0" marR="0" lvl="0" indent="0" algn="l" rtl="0">
                        <a:lnSpc>
                          <a:spcPct val="107000"/>
                        </a:lnSpc>
                        <a:spcBef>
                          <a:spcPts val="800"/>
                        </a:spcBef>
                        <a:spcAft>
                          <a:spcPts val="0"/>
                        </a:spcAft>
                        <a:buClr>
                          <a:srgbClr val="000000"/>
                        </a:buClr>
                        <a:buSzPts val="1000"/>
                        <a:buFont typeface="Noto Sans Symbols"/>
                        <a:buNone/>
                      </a:pPr>
                      <a:r>
                        <a:rPr lang="en-US" sz="1000" b="0" u="none" strike="noStrike" cap="none" dirty="0">
                          <a:latin typeface="Arial"/>
                          <a:ea typeface="Arial"/>
                          <a:cs typeface="Arial"/>
                          <a:sym typeface="Arial"/>
                        </a:rPr>
                        <a:t>CAMUS, Size= 500 Subjects </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Resampled 256*256</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u="none" strike="noStrike" cap="none">
                          <a:latin typeface="Arial"/>
                          <a:ea typeface="Arial"/>
                          <a:cs typeface="Arial"/>
                          <a:sym typeface="Arial"/>
                        </a:rPr>
                        <a:t> _</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b="0" u="none" strike="noStrike" cap="none" dirty="0">
                        <a:latin typeface="Arial"/>
                        <a:ea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DpsNet</a:t>
                      </a:r>
                      <a:endParaRPr/>
                    </a:p>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DpsNet-V2</a:t>
                      </a:r>
                      <a:endParaRPr/>
                    </a:p>
                    <a:p>
                      <a:pPr marL="457200" marR="0" lvl="0" indent="0" algn="l" rtl="0">
                        <a:lnSpc>
                          <a:spcPct val="107000"/>
                        </a:lnSpc>
                        <a:spcBef>
                          <a:spcPts val="800"/>
                        </a:spcBef>
                        <a:spcAft>
                          <a:spcPts val="0"/>
                        </a:spcAft>
                        <a:buNone/>
                      </a:pPr>
                      <a:r>
                        <a:rPr lang="en-US" sz="1000" b="0" u="none" strike="noStrike" cap="none">
                          <a:latin typeface="Arial"/>
                          <a:ea typeface="Arial"/>
                          <a:cs typeface="Arial"/>
                          <a:sym typeface="Arial"/>
                        </a:rPr>
                        <a:t> </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DC= 0.92</a:t>
                      </a:r>
                      <a:endParaRPr sz="1000" b="0" u="none" strike="noStrike" cap="none" dirty="0">
                        <a:latin typeface="Arial"/>
                        <a:ea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283289761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4"/>
          <p:cNvSpPr txBox="1">
            <a:spLocks noGrp="1"/>
          </p:cNvSpPr>
          <p:nvPr>
            <p:ph type="title"/>
          </p:nvPr>
        </p:nvSpPr>
        <p:spPr>
          <a:xfrm>
            <a:off x="1562350" y="2146900"/>
            <a:ext cx="3835500" cy="7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Methodology</a:t>
            </a:r>
            <a:endParaRPr/>
          </a:p>
        </p:txBody>
      </p:sp>
      <p:sp>
        <p:nvSpPr>
          <p:cNvPr id="519" name="Google Shape;519;p14"/>
          <p:cNvSpPr txBox="1">
            <a:spLocks noGrp="1"/>
          </p:cNvSpPr>
          <p:nvPr>
            <p:ph type="title" idx="2"/>
          </p:nvPr>
        </p:nvSpPr>
        <p:spPr>
          <a:xfrm>
            <a:off x="560400" y="2150850"/>
            <a:ext cx="11319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06</a:t>
            </a:r>
            <a:endParaRPr/>
          </a:p>
        </p:txBody>
      </p:sp>
      <p:grpSp>
        <p:nvGrpSpPr>
          <p:cNvPr id="520" name="Google Shape;520;p14"/>
          <p:cNvGrpSpPr/>
          <p:nvPr/>
        </p:nvGrpSpPr>
        <p:grpSpPr>
          <a:xfrm>
            <a:off x="5312521" y="1281879"/>
            <a:ext cx="2882755" cy="2493035"/>
            <a:chOff x="5548150" y="1325249"/>
            <a:chExt cx="2882755" cy="2493035"/>
          </a:xfrm>
        </p:grpSpPr>
        <p:sp>
          <p:nvSpPr>
            <p:cNvPr id="521" name="Google Shape;521;p14"/>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4"/>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4"/>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4"/>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4"/>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4"/>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4"/>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4"/>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4"/>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14"/>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4"/>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4"/>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4"/>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4"/>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4"/>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4"/>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4"/>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4"/>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4"/>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4"/>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4"/>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4"/>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4"/>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4"/>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4"/>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4"/>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4"/>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4"/>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4"/>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4"/>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4"/>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4"/>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4"/>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4"/>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4"/>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4"/>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4"/>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14"/>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4"/>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4"/>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4"/>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4"/>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5"/>
          <p:cNvSpPr txBox="1">
            <a:spLocks noGrp="1"/>
          </p:cNvSpPr>
          <p:nvPr>
            <p:ph type="title"/>
          </p:nvPr>
        </p:nvSpPr>
        <p:spPr>
          <a:xfrm>
            <a:off x="171450" y="15969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Dataset</a:t>
            </a:r>
            <a:endParaRPr/>
          </a:p>
        </p:txBody>
      </p:sp>
      <p:sp>
        <p:nvSpPr>
          <p:cNvPr id="568" name="Google Shape;568;p15"/>
          <p:cNvSpPr txBox="1"/>
          <p:nvPr/>
        </p:nvSpPr>
        <p:spPr>
          <a:xfrm>
            <a:off x="171450" y="822727"/>
            <a:ext cx="9144000" cy="391575"/>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FF5631"/>
              </a:buClr>
              <a:buSzPts val="1530"/>
              <a:buFont typeface="Noto Sans Symbols"/>
              <a:buChar char="❖"/>
            </a:pPr>
            <a:r>
              <a:rPr lang="en-US" sz="1800" b="1" i="0" u="none" strike="noStrike" cap="none">
                <a:solidFill>
                  <a:srgbClr val="FF5631"/>
                </a:solidFill>
                <a:latin typeface="Archivo"/>
                <a:ea typeface="Archivo"/>
                <a:cs typeface="Archivo"/>
                <a:sym typeface="Archivo"/>
              </a:rPr>
              <a:t>EchoNet-Dynamic</a:t>
            </a:r>
            <a:endParaRPr/>
          </a:p>
        </p:txBody>
      </p:sp>
      <p:sp>
        <p:nvSpPr>
          <p:cNvPr id="569" name="Google Shape;569;p15"/>
          <p:cNvSpPr txBox="1"/>
          <p:nvPr/>
        </p:nvSpPr>
        <p:spPr>
          <a:xfrm>
            <a:off x="266212" y="1214302"/>
            <a:ext cx="8611576" cy="160043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Dataset “</a:t>
            </a:r>
            <a:r>
              <a:rPr lang="en-US" sz="1400" b="1" i="0" u="none" strike="noStrike" cap="none" dirty="0">
                <a:solidFill>
                  <a:srgbClr val="000000"/>
                </a:solidFill>
                <a:latin typeface="Arial"/>
                <a:ea typeface="Arial"/>
                <a:cs typeface="Arial"/>
                <a:sym typeface="Arial"/>
              </a:rPr>
              <a:t>Echo-Net Dynamic</a:t>
            </a:r>
            <a:r>
              <a:rPr lang="en-US" sz="1400" b="0" i="0" u="none" strike="noStrike" cap="none" dirty="0">
                <a:solidFill>
                  <a:srgbClr val="000000"/>
                </a:solidFill>
                <a:latin typeface="Arial"/>
                <a:ea typeface="Arial"/>
                <a:cs typeface="Arial"/>
                <a:sym typeface="Arial"/>
              </a:rPr>
              <a:t>”, </a:t>
            </a:r>
            <a:endParaRPr dirty="0"/>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It contains 10,030 echocardiogram videos of varied length, frame rate, and image quality, all containing 4-chamber views(112X112). </a:t>
            </a:r>
            <a:endParaRPr dirty="0"/>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The videos represent at least one full heart cycle, but most of them contain three or more cycles. </a:t>
            </a: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In each clip, however, only one cycle has the ES and ED frames labelled.</a:t>
            </a:r>
            <a:endParaRPr dirty="0"/>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570" name="Google Shape;570;p15" descr="A ultrasound of a baby&#10;&#10;Description automatically generated"/>
          <p:cNvPicPr preferRelativeResize="0"/>
          <p:nvPr/>
        </p:nvPicPr>
        <p:blipFill rotWithShape="1">
          <a:blip r:embed="rId3">
            <a:alphaModFix/>
          </a:blip>
          <a:srcRect r="11231"/>
          <a:stretch/>
        </p:blipFill>
        <p:spPr>
          <a:xfrm>
            <a:off x="3119222" y="2628111"/>
            <a:ext cx="2905556" cy="2304848"/>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6"/>
          <p:cNvSpPr txBox="1">
            <a:spLocks noGrp="1"/>
          </p:cNvSpPr>
          <p:nvPr>
            <p:ph type="title"/>
          </p:nvPr>
        </p:nvSpPr>
        <p:spPr>
          <a:xfrm>
            <a:off x="0" y="15969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Detecting (ES-ED) Frames</a:t>
            </a:r>
            <a:endParaRPr/>
          </a:p>
        </p:txBody>
      </p:sp>
      <p:sp>
        <p:nvSpPr>
          <p:cNvPr id="576" name="Google Shape;576;p16"/>
          <p:cNvSpPr txBox="1"/>
          <p:nvPr/>
        </p:nvSpPr>
        <p:spPr>
          <a:xfrm>
            <a:off x="0" y="732390"/>
            <a:ext cx="9144000" cy="391575"/>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FF5631"/>
              </a:buClr>
              <a:buSzPts val="1530"/>
              <a:buFont typeface="Noto Sans Symbols"/>
              <a:buChar char="❖"/>
            </a:pPr>
            <a:r>
              <a:rPr lang="en-US" sz="1800" b="1" i="0" u="none" strike="noStrike" cap="none">
                <a:solidFill>
                  <a:srgbClr val="FF5631"/>
                </a:solidFill>
                <a:latin typeface="Archivo"/>
                <a:ea typeface="Archivo"/>
                <a:cs typeface="Archivo"/>
                <a:sym typeface="Archivo"/>
              </a:rPr>
              <a:t>CNN</a:t>
            </a:r>
            <a:endParaRPr sz="1400" b="0" i="0" u="none" strike="noStrike" cap="none">
              <a:solidFill>
                <a:schemeClr val="lt1"/>
              </a:solidFill>
              <a:latin typeface="Archivo"/>
              <a:ea typeface="Archivo"/>
              <a:cs typeface="Archivo"/>
              <a:sym typeface="Archivo"/>
            </a:endParaRPr>
          </a:p>
        </p:txBody>
      </p:sp>
      <p:sp>
        <p:nvSpPr>
          <p:cNvPr id="577" name="Google Shape;577;p16"/>
          <p:cNvSpPr/>
          <p:nvPr/>
        </p:nvSpPr>
        <p:spPr>
          <a:xfrm>
            <a:off x="400706" y="1147246"/>
            <a:ext cx="8342587"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Convolution Neural Networks is a type of deep learning supervised algorithm, they</a:t>
            </a:r>
            <a:r>
              <a:rPr lang="en-US" sz="1200" b="0" i="0" u="none" strike="noStrike" cap="none">
                <a:solidFill>
                  <a:srgbClr val="000000"/>
                </a:solidFill>
                <a:latin typeface="Arial"/>
                <a:ea typeface="Arial"/>
                <a:cs typeface="Arial"/>
                <a:sym typeface="Arial"/>
              </a:rPr>
              <a:t> are powerful for tasks like image classification. They’ve the ability for  automatically learning hierarchical representations of features from raw pixel data. This allows CNNs to effectively capture patterns and features.</a:t>
            </a:r>
            <a:endParaRPr sz="1200" b="0" i="0" u="none" strike="noStrike" cap="none">
              <a:solidFill>
                <a:schemeClr val="lt1"/>
              </a:solidFill>
              <a:latin typeface="Arial"/>
              <a:ea typeface="Arial"/>
              <a:cs typeface="Arial"/>
              <a:sym typeface="Arial"/>
            </a:endParaRPr>
          </a:p>
        </p:txBody>
      </p:sp>
      <p:pic>
        <p:nvPicPr>
          <p:cNvPr id="578" name="Google Shape;578;p16" descr="Basic CNN Architecture: Explaining 5 Layers of Convolutional Neural Network  | upGrad blog"/>
          <p:cNvPicPr preferRelativeResize="0"/>
          <p:nvPr/>
        </p:nvPicPr>
        <p:blipFill rotWithShape="1">
          <a:blip r:embed="rId3">
            <a:alphaModFix/>
          </a:blip>
          <a:srcRect/>
          <a:stretch/>
        </p:blipFill>
        <p:spPr>
          <a:xfrm>
            <a:off x="2206837" y="1941947"/>
            <a:ext cx="4998549" cy="2469163"/>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17"/>
          <p:cNvSpPr txBox="1">
            <a:spLocks noGrp="1"/>
          </p:cNvSpPr>
          <p:nvPr>
            <p:ph type="title"/>
          </p:nvPr>
        </p:nvSpPr>
        <p:spPr>
          <a:xfrm>
            <a:off x="0" y="19608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Detecting (ES-ED) Frames</a:t>
            </a:r>
            <a:endParaRPr/>
          </a:p>
        </p:txBody>
      </p:sp>
      <p:sp>
        <p:nvSpPr>
          <p:cNvPr id="584" name="Google Shape;584;p17"/>
          <p:cNvSpPr txBox="1"/>
          <p:nvPr/>
        </p:nvSpPr>
        <p:spPr>
          <a:xfrm>
            <a:off x="0" y="863058"/>
            <a:ext cx="9144000" cy="391575"/>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FF5631"/>
              </a:buClr>
              <a:buSzPts val="1530"/>
              <a:buFont typeface="Noto Sans Symbols"/>
              <a:buChar char="❖"/>
            </a:pPr>
            <a:r>
              <a:rPr lang="en-US" sz="1800" b="1" i="0" u="none" strike="noStrike" cap="none">
                <a:solidFill>
                  <a:srgbClr val="FF5631"/>
                </a:solidFill>
                <a:latin typeface="Archivo"/>
                <a:ea typeface="Archivo"/>
                <a:cs typeface="Archivo"/>
                <a:sym typeface="Archivo"/>
              </a:rPr>
              <a:t>Transformer </a:t>
            </a:r>
            <a:endParaRPr sz="1400" b="0" i="0" u="none" strike="noStrike" cap="none">
              <a:solidFill>
                <a:schemeClr val="lt1"/>
              </a:solidFill>
              <a:latin typeface="Archivo"/>
              <a:ea typeface="Archivo"/>
              <a:cs typeface="Archivo"/>
              <a:sym typeface="Archivo"/>
            </a:endParaRPr>
          </a:p>
        </p:txBody>
      </p:sp>
      <p:sp>
        <p:nvSpPr>
          <p:cNvPr id="585" name="Google Shape;585;p17"/>
          <p:cNvSpPr/>
          <p:nvPr/>
        </p:nvSpPr>
        <p:spPr>
          <a:xfrm>
            <a:off x="285750" y="1267105"/>
            <a:ext cx="8457543"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The module consists of ResNet encoder which reduces the dimensionality for Bert which has self attention mechanism that makes it a sequence-to-sequence transformer supervised deep learning model that can effectively capture long-range dependencies within the temporal sequences of echo videos.</a:t>
            </a:r>
            <a:endParaRPr/>
          </a:p>
        </p:txBody>
      </p:sp>
      <p:pic>
        <p:nvPicPr>
          <p:cNvPr id="586" name="Google Shape;586;p17"/>
          <p:cNvPicPr preferRelativeResize="0"/>
          <p:nvPr/>
        </p:nvPicPr>
        <p:blipFill rotWithShape="1">
          <a:blip r:embed="rId3">
            <a:alphaModFix/>
          </a:blip>
          <a:srcRect/>
          <a:stretch/>
        </p:blipFill>
        <p:spPr>
          <a:xfrm>
            <a:off x="1299410" y="2062358"/>
            <a:ext cx="6545179" cy="2277186"/>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18"/>
          <p:cNvSpPr txBox="1">
            <a:spLocks noGrp="1"/>
          </p:cNvSpPr>
          <p:nvPr>
            <p:ph type="title"/>
          </p:nvPr>
        </p:nvSpPr>
        <p:spPr>
          <a:xfrm>
            <a:off x="0" y="19608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True mask algorithm</a:t>
            </a:r>
            <a:endParaRPr/>
          </a:p>
        </p:txBody>
      </p:sp>
      <p:sp>
        <p:nvSpPr>
          <p:cNvPr id="592" name="Google Shape;592;p18"/>
          <p:cNvSpPr/>
          <p:nvPr/>
        </p:nvSpPr>
        <p:spPr>
          <a:xfrm>
            <a:off x="400707" y="1789749"/>
            <a:ext cx="63836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593" name="Google Shape;593;p18"/>
          <p:cNvSpPr txBox="1"/>
          <p:nvPr/>
        </p:nvSpPr>
        <p:spPr>
          <a:xfrm>
            <a:off x="0" y="863058"/>
            <a:ext cx="9144000" cy="391575"/>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FF5631"/>
              </a:buClr>
              <a:buSzPts val="1530"/>
              <a:buFont typeface="Noto Sans Symbols"/>
              <a:buChar char="❖"/>
            </a:pPr>
            <a:r>
              <a:rPr lang="en-US" sz="1800" b="1" i="0" u="none" strike="noStrike" cap="none">
                <a:solidFill>
                  <a:srgbClr val="FF5631"/>
                </a:solidFill>
                <a:latin typeface="Archivo"/>
                <a:ea typeface="Archivo"/>
                <a:cs typeface="Archivo"/>
                <a:sym typeface="Archivo"/>
              </a:rPr>
              <a:t>Scanline fill</a:t>
            </a:r>
            <a:endParaRPr sz="1400" b="0" i="0" u="none" strike="noStrike" cap="none">
              <a:solidFill>
                <a:schemeClr val="lt1"/>
              </a:solidFill>
              <a:latin typeface="Archivo"/>
              <a:ea typeface="Archivo"/>
              <a:cs typeface="Archivo"/>
              <a:sym typeface="Archivo"/>
            </a:endParaRPr>
          </a:p>
        </p:txBody>
      </p:sp>
      <p:sp>
        <p:nvSpPr>
          <p:cNvPr id="594" name="Google Shape;594;p18"/>
          <p:cNvSpPr/>
          <p:nvPr/>
        </p:nvSpPr>
        <p:spPr>
          <a:xfrm>
            <a:off x="308610" y="1267105"/>
            <a:ext cx="8434683"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This algorithm works by scanning horizontally across the image from bottom to top, identifying intersections of scanlines with polygon edges, and then filling the enclosed regions between pairs of intersecting edges. It efficiently determines the interior of the polygon and fills it with the specified color.</a:t>
            </a:r>
            <a:endParaRPr sz="1200" b="0" i="0" u="none" strike="noStrike" cap="none">
              <a:solidFill>
                <a:schemeClr val="lt1"/>
              </a:solidFill>
              <a:latin typeface="Arial"/>
              <a:ea typeface="Arial"/>
              <a:cs typeface="Arial"/>
              <a:sym typeface="Arial"/>
            </a:endParaRPr>
          </a:p>
        </p:txBody>
      </p:sp>
      <p:sp>
        <p:nvSpPr>
          <p:cNvPr id="595" name="Google Shape;595;p18"/>
          <p:cNvSpPr/>
          <p:nvPr/>
        </p:nvSpPr>
        <p:spPr>
          <a:xfrm>
            <a:off x="2212319" y="2245756"/>
            <a:ext cx="4572000"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ECECEC"/>
                </a:solidFill>
                <a:latin typeface="Arial"/>
                <a:ea typeface="Arial"/>
                <a:cs typeface="Arial"/>
                <a:sym typeface="Arial"/>
              </a:rPr>
              <a:t>This algorithm works by scanning horizontally across the image from the bottom to the top, identifying intersections of scanlines with polygon edges, and then filling the enclosed regions between pairs of intersecting edges. It efficiently determines the interior of the polygon and fills it with the specified color. This approach is widely used due to its simplicity and effectiveness in filling polygons.</a:t>
            </a:r>
            <a:endParaRPr sz="1400" b="0" i="0" u="none" strike="noStrike" cap="none">
              <a:solidFill>
                <a:srgbClr val="000000"/>
              </a:solidFill>
              <a:latin typeface="Arial"/>
              <a:ea typeface="Arial"/>
              <a:cs typeface="Arial"/>
              <a:sym typeface="Arial"/>
            </a:endParaRPr>
          </a:p>
        </p:txBody>
      </p:sp>
      <p:pic>
        <p:nvPicPr>
          <p:cNvPr id="596" name="Google Shape;596;p18"/>
          <p:cNvPicPr preferRelativeResize="0"/>
          <p:nvPr/>
        </p:nvPicPr>
        <p:blipFill rotWithShape="1">
          <a:blip r:embed="rId3">
            <a:alphaModFix/>
          </a:blip>
          <a:srcRect/>
          <a:stretch/>
        </p:blipFill>
        <p:spPr>
          <a:xfrm>
            <a:off x="3048000" y="2559246"/>
            <a:ext cx="2633472" cy="1921050"/>
          </a:xfrm>
          <a:prstGeom prst="roundRect">
            <a:avLst>
              <a:gd name="adj" fmla="val 8594"/>
            </a:avLst>
          </a:prstGeom>
          <a:solidFill>
            <a:srgbClr val="ECECEC"/>
          </a:solidFill>
          <a:ln>
            <a:noFill/>
          </a:ln>
          <a:effectLst>
            <a:reflection stA="38000" endPos="28000" dist="5000" dir="5400000" sy="-100000" algn="bl" rotWithShape="0"/>
          </a:effectLst>
        </p:spPr>
      </p:pic>
      <p:pic>
        <p:nvPicPr>
          <p:cNvPr id="597" name="Google Shape;597;p18" descr="A ultrasound image of a baby"/>
          <p:cNvPicPr preferRelativeResize="0"/>
          <p:nvPr/>
        </p:nvPicPr>
        <p:blipFill rotWithShape="1">
          <a:blip r:embed="rId4">
            <a:alphaModFix/>
          </a:blip>
          <a:srcRect l="4427" t="5414" r="3763" b="2267"/>
          <a:stretch/>
        </p:blipFill>
        <p:spPr>
          <a:xfrm>
            <a:off x="761157" y="2375156"/>
            <a:ext cx="1910493" cy="2105140"/>
          </a:xfrm>
          <a:prstGeom prst="rect">
            <a:avLst/>
          </a:prstGeom>
          <a:noFill/>
          <a:ln>
            <a:noFill/>
          </a:ln>
        </p:spPr>
      </p:pic>
      <p:pic>
        <p:nvPicPr>
          <p:cNvPr id="598" name="Google Shape;598;p18" descr="A ultrasound image of a baby&#10;&#10;Description automatically generated"/>
          <p:cNvPicPr preferRelativeResize="0"/>
          <p:nvPr/>
        </p:nvPicPr>
        <p:blipFill rotWithShape="1">
          <a:blip r:embed="rId5">
            <a:alphaModFix/>
          </a:blip>
          <a:srcRect/>
          <a:stretch/>
        </p:blipFill>
        <p:spPr>
          <a:xfrm>
            <a:off x="6046180" y="2375156"/>
            <a:ext cx="2069735" cy="20697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txBox="1">
            <a:spLocks noGrp="1"/>
          </p:cNvSpPr>
          <p:nvPr>
            <p:ph type="title"/>
          </p:nvPr>
        </p:nvSpPr>
        <p:spPr>
          <a:xfrm>
            <a:off x="0" y="1416203"/>
            <a:ext cx="914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000"/>
              <a:buNone/>
            </a:pPr>
            <a:r>
              <a:rPr lang="en-US" sz="2000" b="1">
                <a:latin typeface="Arial Rounded"/>
                <a:ea typeface="Arial Rounded"/>
                <a:cs typeface="Arial Rounded"/>
                <a:sym typeface="Arial Rounded"/>
              </a:rPr>
              <a:t>Team Members</a:t>
            </a:r>
            <a:endParaRPr/>
          </a:p>
        </p:txBody>
      </p:sp>
      <p:sp>
        <p:nvSpPr>
          <p:cNvPr id="94" name="Google Shape;94;p2"/>
          <p:cNvSpPr txBox="1"/>
          <p:nvPr/>
        </p:nvSpPr>
        <p:spPr>
          <a:xfrm>
            <a:off x="0" y="148945"/>
            <a:ext cx="91440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400"/>
              <a:buFont typeface="Be Vietnam Pro"/>
              <a:buNone/>
            </a:pPr>
            <a:r>
              <a:rPr lang="en-US" sz="2400" b="1" i="0" u="none" strike="noStrike" cap="none">
                <a:solidFill>
                  <a:schemeClr val="dk1"/>
                </a:solidFill>
                <a:latin typeface="Arial"/>
                <a:ea typeface="Arial"/>
                <a:cs typeface="Arial"/>
                <a:sym typeface="Arial"/>
              </a:rPr>
              <a:t> </a:t>
            </a:r>
            <a:r>
              <a:rPr lang="en-US" sz="2000" b="1" i="0" u="none" strike="noStrike" cap="none">
                <a:solidFill>
                  <a:schemeClr val="dk1"/>
                </a:solidFill>
                <a:latin typeface="Arial Rounded"/>
                <a:ea typeface="Arial Rounded"/>
                <a:cs typeface="Arial Rounded"/>
                <a:sym typeface="Arial Rounded"/>
              </a:rPr>
              <a:t>Supervisors</a:t>
            </a:r>
            <a:endParaRPr sz="3500" b="1" i="0" u="none" strike="noStrike" cap="none">
              <a:solidFill>
                <a:schemeClr val="dk1"/>
              </a:solidFill>
              <a:latin typeface="Arial Rounded"/>
              <a:ea typeface="Arial Rounded"/>
              <a:cs typeface="Arial Rounded"/>
              <a:sym typeface="Arial Rounded"/>
            </a:endParaRPr>
          </a:p>
        </p:txBody>
      </p:sp>
      <p:sp>
        <p:nvSpPr>
          <p:cNvPr id="95" name="Google Shape;95;p2"/>
          <p:cNvSpPr/>
          <p:nvPr/>
        </p:nvSpPr>
        <p:spPr>
          <a:xfrm>
            <a:off x="3229216" y="598120"/>
            <a:ext cx="2648482" cy="3231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i="0" u="none" strike="noStrike" cap="none">
                <a:solidFill>
                  <a:schemeClr val="lt1"/>
                </a:solidFill>
                <a:latin typeface="Arial Rounded"/>
                <a:ea typeface="Arial Rounded"/>
                <a:cs typeface="Arial Rounded"/>
                <a:sym typeface="Arial Rounded"/>
              </a:rPr>
              <a:t>Dr. Manal Mohsen Tantawi</a:t>
            </a:r>
            <a:endParaRPr/>
          </a:p>
        </p:txBody>
      </p:sp>
      <p:sp>
        <p:nvSpPr>
          <p:cNvPr id="96" name="Google Shape;96;p2"/>
          <p:cNvSpPr/>
          <p:nvPr/>
        </p:nvSpPr>
        <p:spPr>
          <a:xfrm>
            <a:off x="3229216" y="883642"/>
            <a:ext cx="2696572" cy="3231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i="0" u="none" strike="noStrike" cap="none">
                <a:solidFill>
                  <a:schemeClr val="lt1"/>
                </a:solidFill>
                <a:latin typeface="Arial Rounded"/>
                <a:ea typeface="Arial Rounded"/>
                <a:cs typeface="Arial Rounded"/>
                <a:sym typeface="Arial Rounded"/>
              </a:rPr>
              <a:t>T.A. Radwa Reda Hossieny</a:t>
            </a:r>
            <a:endParaRPr sz="1500" b="1" i="0" u="none" strike="noStrike" cap="none">
              <a:solidFill>
                <a:schemeClr val="lt1"/>
              </a:solidFill>
              <a:latin typeface="Arial Rounded"/>
              <a:ea typeface="Arial Rounded"/>
              <a:cs typeface="Arial Rounded"/>
              <a:sym typeface="Arial Rounded"/>
            </a:endParaRPr>
          </a:p>
        </p:txBody>
      </p:sp>
      <p:sp>
        <p:nvSpPr>
          <p:cNvPr id="97" name="Google Shape;97;p2"/>
          <p:cNvSpPr txBox="1"/>
          <p:nvPr/>
        </p:nvSpPr>
        <p:spPr>
          <a:xfrm>
            <a:off x="-137057" y="3388314"/>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Abanoub Gamal</a:t>
            </a:r>
            <a:endParaRPr sz="1400" b="0" i="0" u="none" strike="noStrike" cap="none">
              <a:solidFill>
                <a:srgbClr val="000000"/>
              </a:solidFill>
              <a:latin typeface="Arial"/>
              <a:ea typeface="Arial"/>
              <a:cs typeface="Arial"/>
              <a:sym typeface="Arial"/>
            </a:endParaRPr>
          </a:p>
        </p:txBody>
      </p:sp>
      <p:pic>
        <p:nvPicPr>
          <p:cNvPr id="98" name="Google Shape;98;p2"/>
          <p:cNvPicPr preferRelativeResize="0"/>
          <p:nvPr/>
        </p:nvPicPr>
        <p:blipFill rotWithShape="1">
          <a:blip r:embed="rId3">
            <a:alphaModFix/>
          </a:blip>
          <a:srcRect l="19217" t="1987" r="29248" b="59362"/>
          <a:stretch/>
        </p:blipFill>
        <p:spPr>
          <a:xfrm>
            <a:off x="185264" y="2054016"/>
            <a:ext cx="1136400" cy="1188300"/>
          </a:xfrm>
          <a:prstGeom prst="flowChartConnector">
            <a:avLst/>
          </a:prstGeom>
          <a:noFill/>
          <a:ln w="76200" cap="flat" cmpd="sng">
            <a:solidFill>
              <a:srgbClr val="D9B28B"/>
            </a:solidFill>
            <a:prstDash val="solid"/>
            <a:round/>
            <a:headEnd type="none" w="sm" len="sm"/>
            <a:tailEnd type="none" w="sm" len="sm"/>
          </a:ln>
        </p:spPr>
      </p:pic>
      <p:pic>
        <p:nvPicPr>
          <p:cNvPr id="99" name="Google Shape;99;p2"/>
          <p:cNvPicPr preferRelativeResize="0"/>
          <p:nvPr/>
        </p:nvPicPr>
        <p:blipFill rotWithShape="1">
          <a:blip r:embed="rId4">
            <a:alphaModFix/>
          </a:blip>
          <a:srcRect l="34353" t="23979" r="31211" b="49077"/>
          <a:stretch/>
        </p:blipFill>
        <p:spPr>
          <a:xfrm>
            <a:off x="3166170" y="2128798"/>
            <a:ext cx="1220379" cy="1250430"/>
          </a:xfrm>
          <a:prstGeom prst="flowChartConnector">
            <a:avLst/>
          </a:prstGeom>
          <a:noFill/>
          <a:ln w="76200" cap="flat" cmpd="sng">
            <a:solidFill>
              <a:srgbClr val="D9B28B"/>
            </a:solidFill>
            <a:prstDash val="solid"/>
            <a:round/>
            <a:headEnd type="none" w="sm" len="sm"/>
            <a:tailEnd type="none" w="sm" len="sm"/>
          </a:ln>
        </p:spPr>
      </p:pic>
      <p:pic>
        <p:nvPicPr>
          <p:cNvPr id="100" name="Google Shape;100;p2"/>
          <p:cNvPicPr preferRelativeResize="0"/>
          <p:nvPr/>
        </p:nvPicPr>
        <p:blipFill rotWithShape="1">
          <a:blip r:embed="rId5">
            <a:alphaModFix/>
          </a:blip>
          <a:srcRect l="29940" t="5688" r="28870" b="53121"/>
          <a:stretch/>
        </p:blipFill>
        <p:spPr>
          <a:xfrm>
            <a:off x="6201485" y="1975526"/>
            <a:ext cx="1220379" cy="1273278"/>
          </a:xfrm>
          <a:prstGeom prst="flowChartConnector">
            <a:avLst/>
          </a:prstGeom>
          <a:noFill/>
          <a:ln w="76200" cap="flat" cmpd="sng">
            <a:solidFill>
              <a:srgbClr val="D9B28B"/>
            </a:solidFill>
            <a:prstDash val="solid"/>
            <a:round/>
            <a:headEnd type="none" w="sm" len="sm"/>
            <a:tailEnd type="none" w="sm" len="sm"/>
          </a:ln>
        </p:spPr>
      </p:pic>
      <p:sp>
        <p:nvSpPr>
          <p:cNvPr id="101" name="Google Shape;101;p2" descr="blob:https://web.whatsapp.com/21cec423-e794-41d3-92b0-9aac2e79ad87"/>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 name="Google Shape;102;p2"/>
          <p:cNvSpPr txBox="1"/>
          <p:nvPr/>
        </p:nvSpPr>
        <p:spPr>
          <a:xfrm>
            <a:off x="2890012" y="3475012"/>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Kerolos Nabil</a:t>
            </a:r>
            <a:endParaRPr sz="1400" b="0" i="0" u="none" strike="noStrike" cap="none">
              <a:solidFill>
                <a:srgbClr val="000000"/>
              </a:solidFill>
              <a:latin typeface="Arial"/>
              <a:ea typeface="Arial"/>
              <a:cs typeface="Arial"/>
              <a:sym typeface="Arial"/>
            </a:endParaRPr>
          </a:p>
        </p:txBody>
      </p:sp>
      <p:sp>
        <p:nvSpPr>
          <p:cNvPr id="103" name="Google Shape;103;p2"/>
          <p:cNvSpPr txBox="1"/>
          <p:nvPr/>
        </p:nvSpPr>
        <p:spPr>
          <a:xfrm>
            <a:off x="5950161" y="3345868"/>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Kerolos Waheed</a:t>
            </a:r>
            <a:endParaRPr sz="1400" b="0" i="0" u="none" strike="noStrike" cap="none">
              <a:solidFill>
                <a:srgbClr val="000000"/>
              </a:solidFill>
              <a:latin typeface="Arial"/>
              <a:ea typeface="Arial"/>
              <a:cs typeface="Arial"/>
              <a:sym typeface="Arial"/>
            </a:endParaRPr>
          </a:p>
        </p:txBody>
      </p:sp>
      <p:pic>
        <p:nvPicPr>
          <p:cNvPr id="104" name="Google Shape;104;p2"/>
          <p:cNvPicPr preferRelativeResize="0"/>
          <p:nvPr/>
        </p:nvPicPr>
        <p:blipFill rotWithShape="1">
          <a:blip r:embed="rId6">
            <a:alphaModFix/>
          </a:blip>
          <a:srcRect l="24325" t="8853" r="37161" b="61335"/>
          <a:stretch/>
        </p:blipFill>
        <p:spPr>
          <a:xfrm>
            <a:off x="1651683" y="2737005"/>
            <a:ext cx="1151400" cy="1188300"/>
          </a:xfrm>
          <a:prstGeom prst="flowChartConnector">
            <a:avLst/>
          </a:prstGeom>
          <a:noFill/>
          <a:ln w="76200" cap="flat" cmpd="sng">
            <a:solidFill>
              <a:srgbClr val="D9B28B"/>
            </a:solidFill>
            <a:prstDash val="solid"/>
            <a:round/>
            <a:headEnd type="none" w="sm" len="sm"/>
            <a:tailEnd type="none" w="sm" len="sm"/>
          </a:ln>
        </p:spPr>
      </p:pic>
      <p:sp>
        <p:nvSpPr>
          <p:cNvPr id="105" name="Google Shape;105;p2"/>
          <p:cNvSpPr txBox="1"/>
          <p:nvPr/>
        </p:nvSpPr>
        <p:spPr>
          <a:xfrm>
            <a:off x="1331764" y="4022510"/>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Yassa Kamille</a:t>
            </a:r>
            <a:endParaRPr sz="1400" b="0" i="0" u="none" strike="noStrike" cap="none">
              <a:solidFill>
                <a:srgbClr val="000000"/>
              </a:solidFill>
              <a:latin typeface="Arial"/>
              <a:ea typeface="Arial"/>
              <a:cs typeface="Arial"/>
              <a:sym typeface="Arial"/>
            </a:endParaRPr>
          </a:p>
        </p:txBody>
      </p:sp>
      <p:pic>
        <p:nvPicPr>
          <p:cNvPr id="106" name="Google Shape;106;p2"/>
          <p:cNvPicPr preferRelativeResize="0"/>
          <p:nvPr/>
        </p:nvPicPr>
        <p:blipFill rotWithShape="1">
          <a:blip r:embed="rId7">
            <a:alphaModFix/>
          </a:blip>
          <a:srcRect l="26789" t="6957" r="24643" b="50000"/>
          <a:stretch/>
        </p:blipFill>
        <p:spPr>
          <a:xfrm>
            <a:off x="4671463" y="2746224"/>
            <a:ext cx="1211922" cy="1188440"/>
          </a:xfrm>
          <a:prstGeom prst="flowChartConnector">
            <a:avLst/>
          </a:prstGeom>
          <a:noFill/>
          <a:ln w="76200" cap="flat" cmpd="sng">
            <a:solidFill>
              <a:srgbClr val="D9B28B"/>
            </a:solidFill>
            <a:prstDash val="solid"/>
            <a:round/>
            <a:headEnd type="none" w="sm" len="sm"/>
            <a:tailEnd type="none" w="sm" len="sm"/>
          </a:ln>
        </p:spPr>
      </p:pic>
      <p:pic>
        <p:nvPicPr>
          <p:cNvPr id="107" name="Google Shape;107;p2"/>
          <p:cNvPicPr preferRelativeResize="0"/>
          <p:nvPr/>
        </p:nvPicPr>
        <p:blipFill rotWithShape="1">
          <a:blip r:embed="rId8">
            <a:alphaModFix/>
          </a:blip>
          <a:srcRect l="13954" t="10324" r="5701" b="40783"/>
          <a:stretch/>
        </p:blipFill>
        <p:spPr>
          <a:xfrm>
            <a:off x="7698321" y="2746224"/>
            <a:ext cx="1097978" cy="1188439"/>
          </a:xfrm>
          <a:prstGeom prst="flowChartConnector">
            <a:avLst/>
          </a:prstGeom>
          <a:noFill/>
          <a:ln w="76200" cap="flat" cmpd="sng">
            <a:solidFill>
              <a:srgbClr val="D9B28B"/>
            </a:solidFill>
            <a:prstDash val="solid"/>
            <a:round/>
            <a:headEnd type="none" w="sm" len="sm"/>
            <a:tailEnd type="none" w="sm" len="sm"/>
          </a:ln>
        </p:spPr>
      </p:pic>
      <p:sp>
        <p:nvSpPr>
          <p:cNvPr id="108" name="Google Shape;108;p2"/>
          <p:cNvSpPr txBox="1"/>
          <p:nvPr/>
        </p:nvSpPr>
        <p:spPr>
          <a:xfrm>
            <a:off x="4420139" y="4022510"/>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Kerolos Helal</a:t>
            </a:r>
            <a:endParaRPr sz="1400" b="0" i="0" u="none" strike="noStrike" cap="none">
              <a:solidFill>
                <a:srgbClr val="000000"/>
              </a:solidFill>
              <a:latin typeface="Arial"/>
              <a:ea typeface="Arial"/>
              <a:cs typeface="Arial"/>
              <a:sym typeface="Arial"/>
            </a:endParaRPr>
          </a:p>
        </p:txBody>
      </p:sp>
      <p:sp>
        <p:nvSpPr>
          <p:cNvPr id="109" name="Google Shape;109;p2"/>
          <p:cNvSpPr txBox="1"/>
          <p:nvPr/>
        </p:nvSpPr>
        <p:spPr>
          <a:xfrm>
            <a:off x="7257794" y="4018207"/>
            <a:ext cx="197903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Ganna Muhammed</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anim calcmode="lin" valueType="num">
                                      <p:cBhvr>
                                        <p:cTn id="8" dur="1000" fill="hold"/>
                                        <p:tgtEl>
                                          <p:spTgt spid="97"/>
                                        </p:tgtEl>
                                        <p:attrNameLst>
                                          <p:attrName>ppt_x</p:attrName>
                                        </p:attrNameLst>
                                      </p:cBhvr>
                                      <p:tavLst>
                                        <p:tav tm="0">
                                          <p:val>
                                            <p:strVal val="#ppt_x"/>
                                          </p:val>
                                        </p:tav>
                                        <p:tav tm="100000">
                                          <p:val>
                                            <p:strVal val="#ppt_x"/>
                                          </p:val>
                                        </p:tav>
                                      </p:tavLst>
                                    </p:anim>
                                    <p:anim calcmode="lin" valueType="num">
                                      <p:cBhvr>
                                        <p:cTn id="9" dur="1000" fill="hold"/>
                                        <p:tgtEl>
                                          <p:spTgt spid="9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1000"/>
                                        <p:tgtEl>
                                          <p:spTgt spid="98"/>
                                        </p:tgtEl>
                                      </p:cBhvr>
                                    </p:animEffect>
                                    <p:anim calcmode="lin" valueType="num">
                                      <p:cBhvr>
                                        <p:cTn id="13" dur="1000" fill="hold"/>
                                        <p:tgtEl>
                                          <p:spTgt spid="98"/>
                                        </p:tgtEl>
                                        <p:attrNameLst>
                                          <p:attrName>ppt_x</p:attrName>
                                        </p:attrNameLst>
                                      </p:cBhvr>
                                      <p:tavLst>
                                        <p:tav tm="0">
                                          <p:val>
                                            <p:strVal val="#ppt_x"/>
                                          </p:val>
                                        </p:tav>
                                        <p:tav tm="100000">
                                          <p:val>
                                            <p:strVal val="#ppt_x"/>
                                          </p:val>
                                        </p:tav>
                                      </p:tavLst>
                                    </p:anim>
                                    <p:anim calcmode="lin" valueType="num">
                                      <p:cBhvr>
                                        <p:cTn id="14" dur="1000" fill="hold"/>
                                        <p:tgtEl>
                                          <p:spTgt spid="9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fade">
                                      <p:cBhvr>
                                        <p:cTn id="17" dur="1000"/>
                                        <p:tgtEl>
                                          <p:spTgt spid="99"/>
                                        </p:tgtEl>
                                      </p:cBhvr>
                                    </p:animEffect>
                                    <p:anim calcmode="lin" valueType="num">
                                      <p:cBhvr>
                                        <p:cTn id="18" dur="1000" fill="hold"/>
                                        <p:tgtEl>
                                          <p:spTgt spid="99"/>
                                        </p:tgtEl>
                                        <p:attrNameLst>
                                          <p:attrName>ppt_x</p:attrName>
                                        </p:attrNameLst>
                                      </p:cBhvr>
                                      <p:tavLst>
                                        <p:tav tm="0">
                                          <p:val>
                                            <p:strVal val="#ppt_x"/>
                                          </p:val>
                                        </p:tav>
                                        <p:tav tm="100000">
                                          <p:val>
                                            <p:strVal val="#ppt_x"/>
                                          </p:val>
                                        </p:tav>
                                      </p:tavLst>
                                    </p:anim>
                                    <p:anim calcmode="lin" valueType="num">
                                      <p:cBhvr>
                                        <p:cTn id="19" dur="1000" fill="hold"/>
                                        <p:tgtEl>
                                          <p:spTgt spid="9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1000"/>
                                        <p:tgtEl>
                                          <p:spTgt spid="100"/>
                                        </p:tgtEl>
                                      </p:cBhvr>
                                    </p:animEffect>
                                    <p:anim calcmode="lin" valueType="num">
                                      <p:cBhvr>
                                        <p:cTn id="23" dur="1000" fill="hold"/>
                                        <p:tgtEl>
                                          <p:spTgt spid="100"/>
                                        </p:tgtEl>
                                        <p:attrNameLst>
                                          <p:attrName>ppt_x</p:attrName>
                                        </p:attrNameLst>
                                      </p:cBhvr>
                                      <p:tavLst>
                                        <p:tav tm="0">
                                          <p:val>
                                            <p:strVal val="#ppt_x"/>
                                          </p:val>
                                        </p:tav>
                                        <p:tav tm="100000">
                                          <p:val>
                                            <p:strVal val="#ppt_x"/>
                                          </p:val>
                                        </p:tav>
                                      </p:tavLst>
                                    </p:anim>
                                    <p:anim calcmode="lin" valueType="num">
                                      <p:cBhvr>
                                        <p:cTn id="24" dur="1000" fill="hold"/>
                                        <p:tgtEl>
                                          <p:spTgt spid="10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1000"/>
                                        <p:tgtEl>
                                          <p:spTgt spid="101"/>
                                        </p:tgtEl>
                                      </p:cBhvr>
                                    </p:animEffect>
                                    <p:anim calcmode="lin" valueType="num">
                                      <p:cBhvr>
                                        <p:cTn id="28" dur="1000" fill="hold"/>
                                        <p:tgtEl>
                                          <p:spTgt spid="101"/>
                                        </p:tgtEl>
                                        <p:attrNameLst>
                                          <p:attrName>ppt_x</p:attrName>
                                        </p:attrNameLst>
                                      </p:cBhvr>
                                      <p:tavLst>
                                        <p:tav tm="0">
                                          <p:val>
                                            <p:strVal val="#ppt_x"/>
                                          </p:val>
                                        </p:tav>
                                        <p:tav tm="100000">
                                          <p:val>
                                            <p:strVal val="#ppt_x"/>
                                          </p:val>
                                        </p:tav>
                                      </p:tavLst>
                                    </p:anim>
                                    <p:anim calcmode="lin" valueType="num">
                                      <p:cBhvr>
                                        <p:cTn id="29" dur="1000" fill="hold"/>
                                        <p:tgtEl>
                                          <p:spTgt spid="10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1000"/>
                                        <p:tgtEl>
                                          <p:spTgt spid="102"/>
                                        </p:tgtEl>
                                      </p:cBhvr>
                                    </p:animEffect>
                                    <p:anim calcmode="lin" valueType="num">
                                      <p:cBhvr>
                                        <p:cTn id="33" dur="1000" fill="hold"/>
                                        <p:tgtEl>
                                          <p:spTgt spid="102"/>
                                        </p:tgtEl>
                                        <p:attrNameLst>
                                          <p:attrName>ppt_x</p:attrName>
                                        </p:attrNameLst>
                                      </p:cBhvr>
                                      <p:tavLst>
                                        <p:tav tm="0">
                                          <p:val>
                                            <p:strVal val="#ppt_x"/>
                                          </p:val>
                                        </p:tav>
                                        <p:tav tm="100000">
                                          <p:val>
                                            <p:strVal val="#ppt_x"/>
                                          </p:val>
                                        </p:tav>
                                      </p:tavLst>
                                    </p:anim>
                                    <p:anim calcmode="lin" valueType="num">
                                      <p:cBhvr>
                                        <p:cTn id="34" dur="1000" fill="hold"/>
                                        <p:tgtEl>
                                          <p:spTgt spid="10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fade">
                                      <p:cBhvr>
                                        <p:cTn id="37" dur="1000"/>
                                        <p:tgtEl>
                                          <p:spTgt spid="103"/>
                                        </p:tgtEl>
                                      </p:cBhvr>
                                    </p:animEffect>
                                    <p:anim calcmode="lin" valueType="num">
                                      <p:cBhvr>
                                        <p:cTn id="38" dur="1000" fill="hold"/>
                                        <p:tgtEl>
                                          <p:spTgt spid="103"/>
                                        </p:tgtEl>
                                        <p:attrNameLst>
                                          <p:attrName>ppt_x</p:attrName>
                                        </p:attrNameLst>
                                      </p:cBhvr>
                                      <p:tavLst>
                                        <p:tav tm="0">
                                          <p:val>
                                            <p:strVal val="#ppt_x"/>
                                          </p:val>
                                        </p:tav>
                                        <p:tav tm="100000">
                                          <p:val>
                                            <p:strVal val="#ppt_x"/>
                                          </p:val>
                                        </p:tav>
                                      </p:tavLst>
                                    </p:anim>
                                    <p:anim calcmode="lin" valueType="num">
                                      <p:cBhvr>
                                        <p:cTn id="39" dur="1000" fill="hold"/>
                                        <p:tgtEl>
                                          <p:spTgt spid="10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4"/>
                                        </p:tgtEl>
                                        <p:attrNameLst>
                                          <p:attrName>style.visibility</p:attrName>
                                        </p:attrNameLst>
                                      </p:cBhvr>
                                      <p:to>
                                        <p:strVal val="visible"/>
                                      </p:to>
                                    </p:set>
                                    <p:animEffect transition="in" filter="fade">
                                      <p:cBhvr>
                                        <p:cTn id="42" dur="1000"/>
                                        <p:tgtEl>
                                          <p:spTgt spid="104"/>
                                        </p:tgtEl>
                                      </p:cBhvr>
                                    </p:animEffect>
                                    <p:anim calcmode="lin" valueType="num">
                                      <p:cBhvr>
                                        <p:cTn id="43" dur="1000" fill="hold"/>
                                        <p:tgtEl>
                                          <p:spTgt spid="104"/>
                                        </p:tgtEl>
                                        <p:attrNameLst>
                                          <p:attrName>ppt_x</p:attrName>
                                        </p:attrNameLst>
                                      </p:cBhvr>
                                      <p:tavLst>
                                        <p:tav tm="0">
                                          <p:val>
                                            <p:strVal val="#ppt_x"/>
                                          </p:val>
                                        </p:tav>
                                        <p:tav tm="100000">
                                          <p:val>
                                            <p:strVal val="#ppt_x"/>
                                          </p:val>
                                        </p:tav>
                                      </p:tavLst>
                                    </p:anim>
                                    <p:anim calcmode="lin" valueType="num">
                                      <p:cBhvr>
                                        <p:cTn id="44" dur="1000" fill="hold"/>
                                        <p:tgtEl>
                                          <p:spTgt spid="10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1000"/>
                                        <p:tgtEl>
                                          <p:spTgt spid="105"/>
                                        </p:tgtEl>
                                      </p:cBhvr>
                                    </p:animEffect>
                                    <p:anim calcmode="lin" valueType="num">
                                      <p:cBhvr>
                                        <p:cTn id="48" dur="1000" fill="hold"/>
                                        <p:tgtEl>
                                          <p:spTgt spid="105"/>
                                        </p:tgtEl>
                                        <p:attrNameLst>
                                          <p:attrName>ppt_x</p:attrName>
                                        </p:attrNameLst>
                                      </p:cBhvr>
                                      <p:tavLst>
                                        <p:tav tm="0">
                                          <p:val>
                                            <p:strVal val="#ppt_x"/>
                                          </p:val>
                                        </p:tav>
                                        <p:tav tm="100000">
                                          <p:val>
                                            <p:strVal val="#ppt_x"/>
                                          </p:val>
                                        </p:tav>
                                      </p:tavLst>
                                    </p:anim>
                                    <p:anim calcmode="lin" valueType="num">
                                      <p:cBhvr>
                                        <p:cTn id="49" dur="1000" fill="hold"/>
                                        <p:tgtEl>
                                          <p:spTgt spid="10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06"/>
                                        </p:tgtEl>
                                        <p:attrNameLst>
                                          <p:attrName>style.visibility</p:attrName>
                                        </p:attrNameLst>
                                      </p:cBhvr>
                                      <p:to>
                                        <p:strVal val="visible"/>
                                      </p:to>
                                    </p:set>
                                    <p:animEffect transition="in" filter="fade">
                                      <p:cBhvr>
                                        <p:cTn id="52" dur="1000"/>
                                        <p:tgtEl>
                                          <p:spTgt spid="106"/>
                                        </p:tgtEl>
                                      </p:cBhvr>
                                    </p:animEffect>
                                    <p:anim calcmode="lin" valueType="num">
                                      <p:cBhvr>
                                        <p:cTn id="53" dur="1000" fill="hold"/>
                                        <p:tgtEl>
                                          <p:spTgt spid="106"/>
                                        </p:tgtEl>
                                        <p:attrNameLst>
                                          <p:attrName>ppt_x</p:attrName>
                                        </p:attrNameLst>
                                      </p:cBhvr>
                                      <p:tavLst>
                                        <p:tav tm="0">
                                          <p:val>
                                            <p:strVal val="#ppt_x"/>
                                          </p:val>
                                        </p:tav>
                                        <p:tav tm="100000">
                                          <p:val>
                                            <p:strVal val="#ppt_x"/>
                                          </p:val>
                                        </p:tav>
                                      </p:tavLst>
                                    </p:anim>
                                    <p:anim calcmode="lin" valueType="num">
                                      <p:cBhvr>
                                        <p:cTn id="54" dur="1000" fill="hold"/>
                                        <p:tgtEl>
                                          <p:spTgt spid="10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07"/>
                                        </p:tgtEl>
                                        <p:attrNameLst>
                                          <p:attrName>style.visibility</p:attrName>
                                        </p:attrNameLst>
                                      </p:cBhvr>
                                      <p:to>
                                        <p:strVal val="visible"/>
                                      </p:to>
                                    </p:set>
                                    <p:animEffect transition="in" filter="fade">
                                      <p:cBhvr>
                                        <p:cTn id="57" dur="1000"/>
                                        <p:tgtEl>
                                          <p:spTgt spid="107"/>
                                        </p:tgtEl>
                                      </p:cBhvr>
                                    </p:animEffect>
                                    <p:anim calcmode="lin" valueType="num">
                                      <p:cBhvr>
                                        <p:cTn id="58" dur="1000" fill="hold"/>
                                        <p:tgtEl>
                                          <p:spTgt spid="107"/>
                                        </p:tgtEl>
                                        <p:attrNameLst>
                                          <p:attrName>ppt_x</p:attrName>
                                        </p:attrNameLst>
                                      </p:cBhvr>
                                      <p:tavLst>
                                        <p:tav tm="0">
                                          <p:val>
                                            <p:strVal val="#ppt_x"/>
                                          </p:val>
                                        </p:tav>
                                        <p:tav tm="100000">
                                          <p:val>
                                            <p:strVal val="#ppt_x"/>
                                          </p:val>
                                        </p:tav>
                                      </p:tavLst>
                                    </p:anim>
                                    <p:anim calcmode="lin" valueType="num">
                                      <p:cBhvr>
                                        <p:cTn id="59" dur="1000" fill="hold"/>
                                        <p:tgtEl>
                                          <p:spTgt spid="107"/>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fade">
                                      <p:cBhvr>
                                        <p:cTn id="62" dur="1000"/>
                                        <p:tgtEl>
                                          <p:spTgt spid="108"/>
                                        </p:tgtEl>
                                      </p:cBhvr>
                                    </p:animEffect>
                                    <p:anim calcmode="lin" valueType="num">
                                      <p:cBhvr>
                                        <p:cTn id="63" dur="1000" fill="hold"/>
                                        <p:tgtEl>
                                          <p:spTgt spid="108"/>
                                        </p:tgtEl>
                                        <p:attrNameLst>
                                          <p:attrName>ppt_x</p:attrName>
                                        </p:attrNameLst>
                                      </p:cBhvr>
                                      <p:tavLst>
                                        <p:tav tm="0">
                                          <p:val>
                                            <p:strVal val="#ppt_x"/>
                                          </p:val>
                                        </p:tav>
                                        <p:tav tm="100000">
                                          <p:val>
                                            <p:strVal val="#ppt_x"/>
                                          </p:val>
                                        </p:tav>
                                      </p:tavLst>
                                    </p:anim>
                                    <p:anim calcmode="lin" valueType="num">
                                      <p:cBhvr>
                                        <p:cTn id="64" dur="1000" fill="hold"/>
                                        <p:tgtEl>
                                          <p:spTgt spid="10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1000"/>
                                        <p:tgtEl>
                                          <p:spTgt spid="109"/>
                                        </p:tgtEl>
                                      </p:cBhvr>
                                    </p:animEffect>
                                    <p:anim calcmode="lin" valueType="num">
                                      <p:cBhvr>
                                        <p:cTn id="68" dur="1000" fill="hold"/>
                                        <p:tgtEl>
                                          <p:spTgt spid="109"/>
                                        </p:tgtEl>
                                        <p:attrNameLst>
                                          <p:attrName>ppt_x</p:attrName>
                                        </p:attrNameLst>
                                      </p:cBhvr>
                                      <p:tavLst>
                                        <p:tav tm="0">
                                          <p:val>
                                            <p:strVal val="#ppt_x"/>
                                          </p:val>
                                        </p:tav>
                                        <p:tav tm="100000">
                                          <p:val>
                                            <p:strVal val="#ppt_x"/>
                                          </p:val>
                                        </p:tav>
                                      </p:tavLst>
                                    </p:anim>
                                    <p:anim calcmode="lin" valueType="num">
                                      <p:cBhvr>
                                        <p:cTn id="69"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9"/>
          <p:cNvSpPr txBox="1">
            <a:spLocks noGrp="1"/>
          </p:cNvSpPr>
          <p:nvPr>
            <p:ph type="title"/>
          </p:nvPr>
        </p:nvSpPr>
        <p:spPr>
          <a:xfrm>
            <a:off x="0" y="1479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Detecting Left Ventricle</a:t>
            </a:r>
            <a:endParaRPr/>
          </a:p>
        </p:txBody>
      </p:sp>
      <p:pic>
        <p:nvPicPr>
          <p:cNvPr id="604" name="Google Shape;604;p19"/>
          <p:cNvPicPr preferRelativeResize="0"/>
          <p:nvPr/>
        </p:nvPicPr>
        <p:blipFill rotWithShape="1">
          <a:blip r:embed="rId3">
            <a:alphaModFix/>
          </a:blip>
          <a:srcRect/>
          <a:stretch/>
        </p:blipFill>
        <p:spPr>
          <a:xfrm>
            <a:off x="2011679" y="1943637"/>
            <a:ext cx="5059681" cy="2469323"/>
          </a:xfrm>
          <a:prstGeom prst="roundRect">
            <a:avLst>
              <a:gd name="adj" fmla="val 8594"/>
            </a:avLst>
          </a:prstGeom>
          <a:solidFill>
            <a:srgbClr val="ECECEC"/>
          </a:solidFill>
          <a:ln>
            <a:noFill/>
          </a:ln>
          <a:effectLst>
            <a:reflection stA="38000" endPos="28000" dist="5000" dir="5400000" sy="-100000" algn="bl" rotWithShape="0"/>
          </a:effectLst>
        </p:spPr>
      </p:pic>
      <p:sp>
        <p:nvSpPr>
          <p:cNvPr id="605" name="Google Shape;605;p19"/>
          <p:cNvSpPr/>
          <p:nvPr/>
        </p:nvSpPr>
        <p:spPr>
          <a:xfrm>
            <a:off x="400707" y="1789749"/>
            <a:ext cx="63836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606" name="Google Shape;606;p19"/>
          <p:cNvSpPr txBox="1"/>
          <p:nvPr/>
        </p:nvSpPr>
        <p:spPr>
          <a:xfrm>
            <a:off x="0" y="779220"/>
            <a:ext cx="2976465" cy="465767"/>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chemeClr val="lt2"/>
              </a:buClr>
              <a:buSzPts val="1680"/>
              <a:buFont typeface="Noto Sans Symbols"/>
              <a:buChar char="❖"/>
            </a:pPr>
            <a:r>
              <a:rPr lang="en-US" sz="2400" b="1" i="0" u="none" strike="noStrike" cap="none" dirty="0">
                <a:solidFill>
                  <a:srgbClr val="FF5631"/>
                </a:solidFill>
                <a:latin typeface="Archivo"/>
                <a:ea typeface="Archivo"/>
                <a:cs typeface="Archivo"/>
                <a:sym typeface="Archivo"/>
              </a:rPr>
              <a:t> </a:t>
            </a:r>
            <a:r>
              <a:rPr lang="en-US" sz="1800" b="1" i="0" u="none" strike="noStrike" cap="none" dirty="0">
                <a:solidFill>
                  <a:srgbClr val="FF5631"/>
                </a:solidFill>
                <a:latin typeface="Archivo"/>
                <a:ea typeface="Archivo"/>
                <a:cs typeface="Archivo"/>
                <a:sym typeface="Archivo"/>
              </a:rPr>
              <a:t>U-Net  </a:t>
            </a:r>
            <a:br>
              <a:rPr lang="en-US" sz="1800" b="1" i="0" u="none" strike="noStrike" cap="none" dirty="0">
                <a:solidFill>
                  <a:srgbClr val="FF5631"/>
                </a:solidFill>
                <a:latin typeface="Archivo"/>
                <a:ea typeface="Archivo"/>
                <a:cs typeface="Archivo"/>
                <a:sym typeface="Archivo"/>
              </a:rPr>
            </a:br>
            <a:endParaRPr sz="1400" b="0" i="0" u="none" strike="noStrike" cap="none" dirty="0">
              <a:solidFill>
                <a:schemeClr val="lt1"/>
              </a:solidFill>
              <a:latin typeface="Archivo"/>
              <a:ea typeface="Archivo"/>
              <a:cs typeface="Archivo"/>
              <a:sym typeface="Archivo"/>
            </a:endParaRPr>
          </a:p>
        </p:txBody>
      </p:sp>
      <p:sp>
        <p:nvSpPr>
          <p:cNvPr id="607" name="Google Shape;607;p19"/>
          <p:cNvSpPr/>
          <p:nvPr/>
        </p:nvSpPr>
        <p:spPr>
          <a:xfrm>
            <a:off x="400706" y="1278065"/>
            <a:ext cx="8342587"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The U-Net is a supervised convolutional neural network model, It excels in image segmentation due to its unique architecture with contracting and expanding paths and skip connections for preserving spatial information enabling accurate results.</a:t>
            </a:r>
            <a:endParaRPr/>
          </a:p>
          <a:p>
            <a:pPr marL="0" marR="0" lvl="0" indent="0" algn="just" rtl="0">
              <a:lnSpc>
                <a:spcPct val="100000"/>
              </a:lnSpc>
              <a:spcBef>
                <a:spcPts val="0"/>
              </a:spcBef>
              <a:spcAft>
                <a:spcPts val="0"/>
              </a:spcAft>
              <a:buNone/>
            </a:pPr>
            <a:endParaRPr sz="1200" b="0" i="0" u="none" strike="noStrike" cap="none">
              <a:solidFill>
                <a:schemeClr val="lt1"/>
              </a:solidFill>
              <a:latin typeface="Be Vietnam Pro"/>
              <a:ea typeface="Be Vietnam Pro"/>
              <a:cs typeface="Be Vietnam Pro"/>
              <a:sym typeface="Be Vietnam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20"/>
          <p:cNvSpPr txBox="1">
            <a:spLocks noGrp="1"/>
          </p:cNvSpPr>
          <p:nvPr>
            <p:ph type="title"/>
          </p:nvPr>
        </p:nvSpPr>
        <p:spPr>
          <a:xfrm>
            <a:off x="0" y="1479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Detecting Left Ventricle cont.</a:t>
            </a:r>
            <a:endParaRPr/>
          </a:p>
        </p:txBody>
      </p:sp>
      <p:sp>
        <p:nvSpPr>
          <p:cNvPr id="613" name="Google Shape;613;p20"/>
          <p:cNvSpPr/>
          <p:nvPr/>
        </p:nvSpPr>
        <p:spPr>
          <a:xfrm>
            <a:off x="400707" y="1789749"/>
            <a:ext cx="63836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614" name="Google Shape;614;p20"/>
          <p:cNvSpPr txBox="1"/>
          <p:nvPr/>
        </p:nvSpPr>
        <p:spPr>
          <a:xfrm>
            <a:off x="0" y="779220"/>
            <a:ext cx="3863856" cy="465767"/>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chemeClr val="lt2"/>
              </a:buClr>
              <a:buSzPts val="1680"/>
              <a:buFont typeface="Noto Sans Symbols"/>
              <a:buChar char="❖"/>
            </a:pPr>
            <a:r>
              <a:rPr lang="en-US" sz="2400" b="1" i="0" u="none" strike="noStrike" cap="none">
                <a:solidFill>
                  <a:srgbClr val="FF5631"/>
                </a:solidFill>
                <a:latin typeface="Archivo"/>
                <a:ea typeface="Archivo"/>
                <a:cs typeface="Archivo"/>
                <a:sym typeface="Archivo"/>
              </a:rPr>
              <a:t> </a:t>
            </a:r>
            <a:r>
              <a:rPr lang="en-US" sz="1800" b="1" i="0" u="none" strike="noStrike" cap="none">
                <a:solidFill>
                  <a:srgbClr val="FF5631"/>
                </a:solidFill>
                <a:latin typeface="Archivo"/>
                <a:ea typeface="Archivo"/>
                <a:cs typeface="Archivo"/>
                <a:sym typeface="Archivo"/>
              </a:rPr>
              <a:t>U-Net  (Input-True-Predicted)  </a:t>
            </a:r>
            <a:br>
              <a:rPr lang="en-US" sz="1800" b="1" i="0" u="none" strike="noStrike" cap="none">
                <a:solidFill>
                  <a:srgbClr val="FF5631"/>
                </a:solidFill>
                <a:latin typeface="Archivo"/>
                <a:ea typeface="Archivo"/>
                <a:cs typeface="Archivo"/>
                <a:sym typeface="Archivo"/>
              </a:rPr>
            </a:br>
            <a:endParaRPr sz="1400" b="0" i="0" u="none" strike="noStrike" cap="none">
              <a:solidFill>
                <a:schemeClr val="lt1"/>
              </a:solidFill>
              <a:latin typeface="Archivo"/>
              <a:ea typeface="Archivo"/>
              <a:cs typeface="Archivo"/>
              <a:sym typeface="Archivo"/>
            </a:endParaRPr>
          </a:p>
        </p:txBody>
      </p:sp>
      <p:pic>
        <p:nvPicPr>
          <p:cNvPr id="615" name="Google Shape;615;p20" descr="No description available."/>
          <p:cNvPicPr preferRelativeResize="0"/>
          <p:nvPr/>
        </p:nvPicPr>
        <p:blipFill rotWithShape="1">
          <a:blip r:embed="rId3">
            <a:alphaModFix/>
          </a:blip>
          <a:srcRect/>
          <a:stretch/>
        </p:blipFill>
        <p:spPr>
          <a:xfrm>
            <a:off x="1488232" y="1285663"/>
            <a:ext cx="5870539" cy="356118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1"/>
          <p:cNvSpPr txBox="1">
            <a:spLocks noGrp="1"/>
          </p:cNvSpPr>
          <p:nvPr>
            <p:ph type="title"/>
          </p:nvPr>
        </p:nvSpPr>
        <p:spPr>
          <a:xfrm>
            <a:off x="347428" y="326492"/>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Landmarks Detection</a:t>
            </a:r>
            <a:endParaRPr/>
          </a:p>
        </p:txBody>
      </p:sp>
      <p:sp>
        <p:nvSpPr>
          <p:cNvPr id="621" name="Google Shape;621;p21"/>
          <p:cNvSpPr txBox="1">
            <a:spLocks noGrp="1"/>
          </p:cNvSpPr>
          <p:nvPr>
            <p:ph type="body" idx="1"/>
          </p:nvPr>
        </p:nvSpPr>
        <p:spPr>
          <a:xfrm>
            <a:off x="347428" y="1200832"/>
            <a:ext cx="5892734" cy="31869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lt2"/>
              </a:buClr>
              <a:buSzPts val="1400"/>
              <a:buChar char="●"/>
            </a:pPr>
            <a:r>
              <a:rPr lang="en-US" dirty="0"/>
              <a:t>From the predicted mask using u-Net to the left ventricle </a:t>
            </a:r>
            <a:endParaRPr dirty="0"/>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Find the Upper Point</a:t>
            </a:r>
          </a:p>
          <a:p>
            <a:pPr marL="609600" lvl="1" indent="0" algn="l" rtl="0">
              <a:lnSpc>
                <a:spcPct val="100000"/>
              </a:lnSpc>
              <a:spcBef>
                <a:spcPts val="500"/>
              </a:spcBef>
              <a:spcAft>
                <a:spcPts val="0"/>
              </a:spcAft>
              <a:buClr>
                <a:schemeClr val="tx1"/>
              </a:buClr>
              <a:buSzPts val="1200"/>
              <a:buNone/>
            </a:pPr>
            <a:r>
              <a:rPr lang="en-US" dirty="0"/>
              <a:t>        Determine the maximum y coordinate</a:t>
            </a:r>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Find the Bottom Point</a:t>
            </a:r>
          </a:p>
          <a:p>
            <a:pPr marL="609600" lvl="1" indent="0" algn="l" rtl="0">
              <a:lnSpc>
                <a:spcPct val="100000"/>
              </a:lnSpc>
              <a:spcBef>
                <a:spcPts val="500"/>
              </a:spcBef>
              <a:spcAft>
                <a:spcPts val="0"/>
              </a:spcAft>
              <a:buClr>
                <a:schemeClr val="tx1"/>
              </a:buClr>
              <a:buSzPts val="1200"/>
              <a:buNone/>
            </a:pPr>
            <a:r>
              <a:rPr lang="en-US" dirty="0">
                <a:solidFill>
                  <a:schemeClr val="tx1"/>
                </a:solidFill>
              </a:rPr>
              <a:t>         </a:t>
            </a:r>
            <a:r>
              <a:rPr lang="en-US" dirty="0"/>
              <a:t>Determine the most right and most left </a:t>
            </a:r>
            <a:br>
              <a:rPr lang="en-US" dirty="0"/>
            </a:br>
            <a:r>
              <a:rPr lang="en-US" dirty="0"/>
              <a:t>	 Then get the midpoint.</a:t>
            </a:r>
            <a:endParaRPr dirty="0"/>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Divide the Vertical Line into 20 Discs</a:t>
            </a:r>
            <a:endParaRPr dirty="0">
              <a:solidFill>
                <a:schemeClr val="tx1"/>
              </a:solidFill>
            </a:endParaRPr>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Add Perpendicular Lines</a:t>
            </a:r>
          </a:p>
          <a:p>
            <a:pPr marL="609600" lvl="1" indent="0" algn="l" rtl="0">
              <a:lnSpc>
                <a:spcPct val="100000"/>
              </a:lnSpc>
              <a:spcBef>
                <a:spcPts val="500"/>
              </a:spcBef>
              <a:spcAft>
                <a:spcPts val="0"/>
              </a:spcAft>
              <a:buClr>
                <a:schemeClr val="tx1"/>
              </a:buClr>
              <a:buSzPts val="1200"/>
              <a:buNone/>
            </a:pPr>
            <a:r>
              <a:rPr lang="en-US" dirty="0">
                <a:solidFill>
                  <a:schemeClr val="tx1"/>
                </a:solidFill>
              </a:rPr>
              <a:t>        </a:t>
            </a:r>
            <a:r>
              <a:rPr lang="en-US" dirty="0"/>
              <a:t>Ensure All Points are Within the Binary Mask</a:t>
            </a:r>
            <a:endParaRPr dirty="0"/>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Adding Landmark Points</a:t>
            </a:r>
            <a:endParaRPr dirty="0">
              <a:solidFill>
                <a:schemeClr val="tx1"/>
              </a:solidFill>
            </a:endParaRPr>
          </a:p>
        </p:txBody>
      </p:sp>
      <p:pic>
        <p:nvPicPr>
          <p:cNvPr id="622" name="Google Shape;622;p21" descr="A ultrasound image of a baby&#10;&#10;Description automatically generated"/>
          <p:cNvPicPr preferRelativeResize="0"/>
          <p:nvPr/>
        </p:nvPicPr>
        <p:blipFill rotWithShape="1">
          <a:blip r:embed="rId3">
            <a:alphaModFix/>
          </a:blip>
          <a:srcRect/>
          <a:stretch/>
        </p:blipFill>
        <p:spPr>
          <a:xfrm>
            <a:off x="5637000" y="1404183"/>
            <a:ext cx="2414428" cy="2335133"/>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2"/>
          <p:cNvSpPr/>
          <p:nvPr/>
        </p:nvSpPr>
        <p:spPr>
          <a:xfrm>
            <a:off x="29359" y="3047374"/>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8" name="Google Shape;628;p22"/>
          <p:cNvSpPr txBox="1">
            <a:spLocks noGrp="1"/>
          </p:cNvSpPr>
          <p:nvPr>
            <p:ph type="title"/>
          </p:nvPr>
        </p:nvSpPr>
        <p:spPr>
          <a:xfrm>
            <a:off x="212000" y="377292"/>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t>Volume Calculation</a:t>
            </a:r>
            <a:endParaRPr dirty="0"/>
          </a:p>
        </p:txBody>
      </p:sp>
      <p:sp>
        <p:nvSpPr>
          <p:cNvPr id="629" name="Google Shape;629;p22"/>
          <p:cNvSpPr txBox="1">
            <a:spLocks noGrp="1"/>
          </p:cNvSpPr>
          <p:nvPr>
            <p:ph type="body" idx="1"/>
          </p:nvPr>
        </p:nvSpPr>
        <p:spPr>
          <a:xfrm>
            <a:off x="29359" y="1130782"/>
            <a:ext cx="9144000" cy="3214026"/>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lt2"/>
              </a:buClr>
              <a:buSzPts val="1400"/>
              <a:buChar char="●"/>
            </a:pPr>
            <a:r>
              <a:rPr lang="en-US" dirty="0"/>
              <a:t> </a:t>
            </a:r>
            <a:endParaRPr dirty="0"/>
          </a:p>
        </p:txBody>
      </p:sp>
      <p:sp>
        <p:nvSpPr>
          <p:cNvPr id="630" name="Google Shape;630;p22"/>
          <p:cNvSpPr txBox="1"/>
          <p:nvPr/>
        </p:nvSpPr>
        <p:spPr>
          <a:xfrm>
            <a:off x="157216" y="3047374"/>
            <a:ext cx="7938272"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500"/>
              <a:buFont typeface="Be Vietnam Pro"/>
              <a:buNone/>
            </a:pPr>
            <a:r>
              <a:rPr lang="en-US" sz="3500" b="1" dirty="0">
                <a:solidFill>
                  <a:schemeClr val="dk1"/>
                </a:solidFill>
                <a:latin typeface="Be Vietnam Pro"/>
                <a:sym typeface="Be Vietnam Pro"/>
              </a:rPr>
              <a:t>Ejection Fraction(EF) Calculation</a:t>
            </a:r>
            <a:endParaRPr dirty="0"/>
          </a:p>
        </p:txBody>
      </p:sp>
      <p:sp>
        <p:nvSpPr>
          <p:cNvPr id="3" name="Google Shape;424;p11">
            <a:extLst>
              <a:ext uri="{FF2B5EF4-FFF2-40B4-BE49-F238E27FC236}">
                <a16:creationId xmlns:a16="http://schemas.microsoft.com/office/drawing/2014/main" id="{7AB7EB62-E051-99C9-3395-32CAE427AF2A}"/>
              </a:ext>
            </a:extLst>
          </p:cNvPr>
          <p:cNvSpPr/>
          <p:nvPr/>
        </p:nvSpPr>
        <p:spPr>
          <a:xfrm>
            <a:off x="3523488" y="3883751"/>
            <a:ext cx="2728583" cy="572700"/>
          </a:xfrm>
          <a:prstGeom prst="rect">
            <a:avLst/>
          </a:prstGeom>
          <a:blipFill rotWithShape="1">
            <a:blip r:embed="rId4">
              <a:alphaModFix/>
            </a:blip>
            <a:stretch>
              <a:fillRect l="-12582" t="-1" b="-7163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30"/>
                                        </p:tgtEl>
                                        <p:attrNameLst>
                                          <p:attrName>style.visibility</p:attrName>
                                        </p:attrNameLst>
                                      </p:cBhvr>
                                      <p:to>
                                        <p:strVal val="visible"/>
                                      </p:to>
                                    </p:set>
                                    <p:animEffect transition="in" filter="fade">
                                      <p:cBhvr>
                                        <p:cTn id="12" dur="1000"/>
                                        <p:tgtEl>
                                          <p:spTgt spid="630"/>
                                        </p:tgtEl>
                                      </p:cBhvr>
                                    </p:animEffect>
                                    <p:anim calcmode="lin" valueType="num">
                                      <p:cBhvr>
                                        <p:cTn id="13" dur="1000" fill="hold"/>
                                        <p:tgtEl>
                                          <p:spTgt spid="630"/>
                                        </p:tgtEl>
                                        <p:attrNameLst>
                                          <p:attrName>ppt_x</p:attrName>
                                        </p:attrNameLst>
                                      </p:cBhvr>
                                      <p:tavLst>
                                        <p:tav tm="0">
                                          <p:val>
                                            <p:strVal val="#ppt_x"/>
                                          </p:val>
                                        </p:tav>
                                        <p:tav tm="100000">
                                          <p:val>
                                            <p:strVal val="#ppt_x"/>
                                          </p:val>
                                        </p:tav>
                                      </p:tavLst>
                                    </p:anim>
                                    <p:anim calcmode="lin" valueType="num">
                                      <p:cBhvr>
                                        <p:cTn id="14" dur="1000" fill="hold"/>
                                        <p:tgtEl>
                                          <p:spTgt spid="6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 grpId="0"/>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2"/>
          <p:cNvSpPr/>
          <p:nvPr/>
        </p:nvSpPr>
        <p:spPr>
          <a:xfrm>
            <a:off x="29359" y="3047374"/>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 name="Google Shape;630;p22"/>
          <p:cNvSpPr txBox="1"/>
          <p:nvPr/>
        </p:nvSpPr>
        <p:spPr>
          <a:xfrm>
            <a:off x="163232" y="267326"/>
            <a:ext cx="770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500"/>
              <a:buFont typeface="Be Vietnam Pro"/>
              <a:buNone/>
            </a:pPr>
            <a:r>
              <a:rPr lang="en-US" sz="3500" b="1" i="0" u="none" strike="noStrike" cap="none" dirty="0">
                <a:solidFill>
                  <a:schemeClr val="dk1"/>
                </a:solidFill>
                <a:latin typeface="Be Vietnam Pro"/>
                <a:ea typeface="Be Vietnam Pro"/>
                <a:cs typeface="Be Vietnam Pro"/>
                <a:sym typeface="Be Vietnam Pro"/>
              </a:rPr>
              <a:t>Thresholding Classification</a:t>
            </a:r>
            <a:endParaRPr dirty="0"/>
          </a:p>
        </p:txBody>
      </p:sp>
      <p:sp>
        <p:nvSpPr>
          <p:cNvPr id="9" name="Google Shape;631;p22"/>
          <p:cNvSpPr/>
          <p:nvPr/>
        </p:nvSpPr>
        <p:spPr>
          <a:xfrm>
            <a:off x="946236" y="1663809"/>
            <a:ext cx="3735492" cy="19697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sng" strike="noStrike" cap="none" dirty="0">
                <a:solidFill>
                  <a:srgbClr val="000000"/>
                </a:solidFill>
                <a:latin typeface="Arial"/>
                <a:ea typeface="Arial"/>
                <a:cs typeface="Arial"/>
                <a:sym typeface="Arial"/>
              </a:rPr>
              <a:t>LVEF (%) among the male population</a:t>
            </a:r>
            <a:endParaRPr sz="1600" u="sng" dirty="0"/>
          </a:p>
          <a:p>
            <a:pPr marL="285750" marR="0" lvl="0" indent="-285750" algn="l" rtl="0">
              <a:lnSpc>
                <a:spcPct val="100000"/>
              </a:lnSpc>
              <a:spcBef>
                <a:spcPts val="0"/>
              </a:spcBef>
              <a:spcAft>
                <a:spcPts val="0"/>
              </a:spcAft>
              <a:buClr>
                <a:srgbClr val="00B0AC"/>
              </a:buClr>
              <a:buFont typeface="Wingdings" panose="05000000000000000000" pitchFamily="2" charset="2"/>
              <a:buChar char="Ø"/>
            </a:pPr>
            <a:r>
              <a:rPr lang="en-US" sz="1600" b="0" i="0" u="none" strike="noStrike" cap="none" dirty="0">
                <a:solidFill>
                  <a:schemeClr val="tx1"/>
                </a:solidFill>
                <a:latin typeface="Arial"/>
                <a:ea typeface="Arial"/>
                <a:cs typeface="Arial"/>
                <a:sym typeface="Arial"/>
              </a:rPr>
              <a:t>52% to 72% normal range </a:t>
            </a:r>
            <a:endParaRPr sz="1600" dirty="0">
              <a:solidFill>
                <a:schemeClr val="tx1"/>
              </a:solidFill>
            </a:endParaRPr>
          </a:p>
          <a:p>
            <a:pPr marL="285750" marR="0" lvl="0" indent="-285750" algn="l" rtl="0">
              <a:lnSpc>
                <a:spcPct val="100000"/>
              </a:lnSpc>
              <a:spcBef>
                <a:spcPts val="0"/>
              </a:spcBef>
              <a:spcAft>
                <a:spcPts val="0"/>
              </a:spcAft>
              <a:buClr>
                <a:srgbClr val="00B0AC"/>
              </a:buClr>
              <a:buFont typeface="Wingdings" panose="05000000000000000000" pitchFamily="2" charset="2"/>
              <a:buChar char="Ø"/>
            </a:pPr>
            <a:r>
              <a:rPr lang="en-US" sz="1600" b="0" i="0" u="none" strike="noStrike" cap="none" dirty="0">
                <a:solidFill>
                  <a:schemeClr val="tx1"/>
                </a:solidFill>
                <a:latin typeface="Arial"/>
                <a:ea typeface="Arial"/>
                <a:cs typeface="Arial"/>
                <a:sym typeface="Arial"/>
              </a:rPr>
              <a:t>41% to 51 mildly abnormal </a:t>
            </a:r>
            <a:endParaRPr sz="1600" dirty="0">
              <a:solidFill>
                <a:schemeClr val="tx1"/>
              </a:solidFill>
            </a:endParaRPr>
          </a:p>
          <a:p>
            <a:pPr marL="285750" marR="0" lvl="0" indent="-285750" algn="l" rtl="0">
              <a:lnSpc>
                <a:spcPct val="100000"/>
              </a:lnSpc>
              <a:spcBef>
                <a:spcPts val="0"/>
              </a:spcBef>
              <a:spcAft>
                <a:spcPts val="0"/>
              </a:spcAft>
              <a:buClr>
                <a:srgbClr val="00B0AC"/>
              </a:buClr>
              <a:buFont typeface="Wingdings" panose="05000000000000000000" pitchFamily="2" charset="2"/>
              <a:buChar char="Ø"/>
            </a:pPr>
            <a:r>
              <a:rPr lang="en-US" sz="1600" b="0" i="0" u="none" strike="noStrike" cap="none" dirty="0">
                <a:solidFill>
                  <a:schemeClr val="tx1"/>
                </a:solidFill>
                <a:latin typeface="Arial"/>
                <a:ea typeface="Arial"/>
                <a:cs typeface="Arial"/>
                <a:sym typeface="Arial"/>
              </a:rPr>
              <a:t>30% to 40% moderately abnormal </a:t>
            </a:r>
            <a:endParaRPr sz="1600" dirty="0">
              <a:solidFill>
                <a:schemeClr val="tx1"/>
              </a:solidFill>
            </a:endParaRPr>
          </a:p>
          <a:p>
            <a:pPr marL="285750" marR="0" lvl="0" indent="-285750" algn="l" rtl="0">
              <a:lnSpc>
                <a:spcPct val="100000"/>
              </a:lnSpc>
              <a:spcBef>
                <a:spcPts val="0"/>
              </a:spcBef>
              <a:spcAft>
                <a:spcPts val="0"/>
              </a:spcAft>
              <a:buClr>
                <a:srgbClr val="00B0AC"/>
              </a:buClr>
              <a:buFont typeface="Wingdings" panose="05000000000000000000" pitchFamily="2" charset="2"/>
              <a:buChar char="Ø"/>
            </a:pPr>
            <a:r>
              <a:rPr lang="en-US" sz="1600" b="0" i="0" u="none" strike="noStrike" cap="none" dirty="0">
                <a:solidFill>
                  <a:schemeClr val="tx1"/>
                </a:solidFill>
                <a:latin typeface="Arial"/>
                <a:ea typeface="Arial"/>
                <a:cs typeface="Arial"/>
                <a:sym typeface="Arial"/>
              </a:rPr>
              <a:t>Less than 30% severely abnormal</a:t>
            </a:r>
            <a:endParaRPr sz="1600" dirty="0">
              <a:solidFill>
                <a:schemeClr val="tx1"/>
              </a:solidFil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a:t>
            </a:r>
            <a:endParaRPr dirty="0"/>
          </a:p>
        </p:txBody>
      </p:sp>
      <p:sp>
        <p:nvSpPr>
          <p:cNvPr id="10" name="Google Shape;632;p22"/>
          <p:cNvSpPr/>
          <p:nvPr/>
        </p:nvSpPr>
        <p:spPr>
          <a:xfrm>
            <a:off x="5017347" y="1663809"/>
            <a:ext cx="4572000" cy="1323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sng" strike="noStrike" cap="none" dirty="0">
                <a:solidFill>
                  <a:srgbClr val="000000"/>
                </a:solidFill>
                <a:latin typeface="Arial"/>
                <a:ea typeface="Arial"/>
                <a:cs typeface="Arial"/>
                <a:sym typeface="Arial"/>
              </a:rPr>
              <a:t>LVEF (%) among the female population</a:t>
            </a:r>
            <a:endParaRPr sz="1600" u="sng" dirty="0"/>
          </a:p>
          <a:p>
            <a:pPr marL="285750" indent="-285750">
              <a:buClr>
                <a:srgbClr val="00B0AC"/>
              </a:buClr>
              <a:buFont typeface="Wingdings" panose="05000000000000000000" pitchFamily="2" charset="2"/>
              <a:buChar char="Ø"/>
            </a:pPr>
            <a:r>
              <a:rPr lang="en-US" sz="1600" dirty="0">
                <a:solidFill>
                  <a:schemeClr val="tx1"/>
                </a:solidFill>
              </a:rPr>
              <a:t>54% to 74% normal range </a:t>
            </a:r>
            <a:endParaRPr sz="1600" dirty="0">
              <a:solidFill>
                <a:schemeClr val="tx1"/>
              </a:solidFill>
            </a:endParaRPr>
          </a:p>
          <a:p>
            <a:pPr marL="285750" indent="-285750">
              <a:buClr>
                <a:srgbClr val="00B0AC"/>
              </a:buClr>
              <a:buFont typeface="Wingdings" panose="05000000000000000000" pitchFamily="2" charset="2"/>
              <a:buChar char="Ø"/>
            </a:pPr>
            <a:r>
              <a:rPr lang="en-US" sz="1600" dirty="0">
                <a:solidFill>
                  <a:schemeClr val="tx1"/>
                </a:solidFill>
              </a:rPr>
              <a:t>41% to 53 mildly abnormal </a:t>
            </a:r>
            <a:endParaRPr sz="1600" dirty="0">
              <a:solidFill>
                <a:schemeClr val="tx1"/>
              </a:solidFill>
            </a:endParaRPr>
          </a:p>
          <a:p>
            <a:pPr marL="285750" indent="-285750">
              <a:buClr>
                <a:srgbClr val="00B0AC"/>
              </a:buClr>
              <a:buFont typeface="Wingdings" panose="05000000000000000000" pitchFamily="2" charset="2"/>
              <a:buChar char="Ø"/>
            </a:pPr>
            <a:r>
              <a:rPr lang="en-US" sz="1600" dirty="0">
                <a:solidFill>
                  <a:schemeClr val="tx1"/>
                </a:solidFill>
              </a:rPr>
              <a:t>30% to 40% moderately abnormal</a:t>
            </a:r>
            <a:endParaRPr sz="1600" dirty="0">
              <a:solidFill>
                <a:schemeClr val="tx1"/>
              </a:solidFill>
            </a:endParaRPr>
          </a:p>
          <a:p>
            <a:pPr marL="285750" indent="-285750">
              <a:buClr>
                <a:srgbClr val="00B0AC"/>
              </a:buClr>
              <a:buFont typeface="Wingdings" panose="05000000000000000000" pitchFamily="2" charset="2"/>
              <a:buChar char="Ø"/>
            </a:pPr>
            <a:r>
              <a:rPr lang="en-US" sz="1600" dirty="0">
                <a:solidFill>
                  <a:schemeClr val="tx1"/>
                </a:solidFill>
              </a:rPr>
              <a:t>Less than 30% severely abnormal</a:t>
            </a:r>
            <a:endParaRPr sz="1600" dirty="0">
              <a:solidFill>
                <a:schemeClr val="tx1"/>
              </a:solidFill>
            </a:endParaRPr>
          </a:p>
        </p:txBody>
      </p:sp>
    </p:spTree>
    <p:extLst>
      <p:ext uri="{BB962C8B-B14F-4D97-AF65-F5344CB8AC3E}">
        <p14:creationId xmlns:p14="http://schemas.microsoft.com/office/powerpoint/2010/main" val="2038369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23"/>
          <p:cNvSpPr txBox="1">
            <a:spLocks noGrp="1"/>
          </p:cNvSpPr>
          <p:nvPr>
            <p:ph type="title"/>
          </p:nvPr>
        </p:nvSpPr>
        <p:spPr>
          <a:xfrm>
            <a:off x="1771925" y="1822425"/>
            <a:ext cx="3013200" cy="121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500">
                <a:latin typeface="Archivo"/>
                <a:ea typeface="Archivo"/>
                <a:cs typeface="Archivo"/>
                <a:sym typeface="Archivo"/>
              </a:rPr>
              <a:t>Experimental</a:t>
            </a:r>
            <a:r>
              <a:rPr lang="en-US">
                <a:latin typeface="Archivo"/>
                <a:ea typeface="Archivo"/>
                <a:cs typeface="Archivo"/>
                <a:sym typeface="Archivo"/>
              </a:rPr>
              <a:t> </a:t>
            </a:r>
            <a:r>
              <a:rPr lang="en-US" sz="3500">
                <a:latin typeface="Archivo"/>
                <a:ea typeface="Archivo"/>
                <a:cs typeface="Archivo"/>
                <a:sym typeface="Archivo"/>
              </a:rPr>
              <a:t>Results</a:t>
            </a:r>
            <a:endParaRPr sz="3500">
              <a:latin typeface="Archivo"/>
              <a:ea typeface="Archivo"/>
              <a:cs typeface="Archivo"/>
              <a:sym typeface="Archivo"/>
            </a:endParaRPr>
          </a:p>
        </p:txBody>
      </p:sp>
      <p:sp>
        <p:nvSpPr>
          <p:cNvPr id="639" name="Google Shape;639;p23"/>
          <p:cNvSpPr txBox="1">
            <a:spLocks noGrp="1"/>
          </p:cNvSpPr>
          <p:nvPr>
            <p:ph type="title" idx="2"/>
          </p:nvPr>
        </p:nvSpPr>
        <p:spPr>
          <a:xfrm>
            <a:off x="649025" y="2094150"/>
            <a:ext cx="11229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07</a:t>
            </a:r>
            <a:endParaRPr/>
          </a:p>
        </p:txBody>
      </p:sp>
      <p:grpSp>
        <p:nvGrpSpPr>
          <p:cNvPr id="640" name="Google Shape;640;p23"/>
          <p:cNvGrpSpPr/>
          <p:nvPr/>
        </p:nvGrpSpPr>
        <p:grpSpPr>
          <a:xfrm>
            <a:off x="4862350" y="1325233"/>
            <a:ext cx="2882755" cy="2493035"/>
            <a:chOff x="5548150" y="1325249"/>
            <a:chExt cx="2882755" cy="2493035"/>
          </a:xfrm>
        </p:grpSpPr>
        <p:sp>
          <p:nvSpPr>
            <p:cNvPr id="641" name="Google Shape;641;p23"/>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23"/>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23"/>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23"/>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23"/>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23"/>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23"/>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23"/>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3"/>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3"/>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3"/>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3"/>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23"/>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23"/>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23"/>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23"/>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23"/>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23"/>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23"/>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23"/>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23"/>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23"/>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23"/>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23"/>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3"/>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23"/>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23"/>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23"/>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23"/>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23"/>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23"/>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3"/>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23"/>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23"/>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23"/>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23"/>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3"/>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23"/>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23"/>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23"/>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23"/>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23"/>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24"/>
          <p:cNvSpPr txBox="1">
            <a:spLocks noGrp="1"/>
          </p:cNvSpPr>
          <p:nvPr>
            <p:ph type="title"/>
          </p:nvPr>
        </p:nvSpPr>
        <p:spPr>
          <a:xfrm>
            <a:off x="0" y="176641"/>
            <a:ext cx="9948672"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sz="2500" u="sng" dirty="0"/>
              <a:t> (ED-ES) Detection Results: </a:t>
            </a:r>
            <a:r>
              <a:rPr lang="en-US" sz="2500" u="sng" dirty="0">
                <a:solidFill>
                  <a:srgbClr val="FF0000"/>
                </a:solidFill>
              </a:rPr>
              <a:t>CNN vs Transformer </a:t>
            </a:r>
            <a:endParaRPr dirty="0">
              <a:solidFill>
                <a:srgbClr val="FF0000"/>
              </a:solidFill>
            </a:endParaRPr>
          </a:p>
        </p:txBody>
      </p:sp>
      <p:graphicFrame>
        <p:nvGraphicFramePr>
          <p:cNvPr id="688" name="Google Shape;688;p24"/>
          <p:cNvGraphicFramePr/>
          <p:nvPr>
            <p:extLst>
              <p:ext uri="{D42A27DB-BD31-4B8C-83A1-F6EECF244321}">
                <p14:modId xmlns:p14="http://schemas.microsoft.com/office/powerpoint/2010/main" val="408211037"/>
              </p:ext>
            </p:extLst>
          </p:nvPr>
        </p:nvGraphicFramePr>
        <p:xfrm>
          <a:off x="1782097" y="856445"/>
          <a:ext cx="5107200" cy="400923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3" name="Title 2">
            <a:extLst>
              <a:ext uri="{FF2B5EF4-FFF2-40B4-BE49-F238E27FC236}">
                <a16:creationId xmlns:a16="http://schemas.microsoft.com/office/drawing/2014/main" id="{5219D208-5973-47A9-FA94-B9CBBBDDE870}"/>
              </a:ext>
            </a:extLst>
          </p:cNvPr>
          <p:cNvSpPr>
            <a:spLocks noGrp="1"/>
          </p:cNvSpPr>
          <p:nvPr>
            <p:ph type="title"/>
          </p:nvPr>
        </p:nvSpPr>
        <p:spPr>
          <a:xfrm>
            <a:off x="0" y="176641"/>
            <a:ext cx="7693152" cy="572700"/>
          </a:xfrm>
        </p:spPr>
        <p:txBody>
          <a:bodyPr/>
          <a:lstStyle/>
          <a:p>
            <a:pPr algn="l"/>
            <a:r>
              <a:rPr lang="en-US" sz="2800" u="sng" dirty="0"/>
              <a:t>Left Ventricle Detection Results: </a:t>
            </a:r>
            <a:r>
              <a:rPr lang="en-US" sz="2800" u="sng" dirty="0">
                <a:solidFill>
                  <a:srgbClr val="FF0000"/>
                </a:solidFill>
              </a:rPr>
              <a:t>U-Net</a:t>
            </a:r>
            <a:endParaRPr lang="en-US" sz="2500" u="sng" dirty="0">
              <a:solidFill>
                <a:srgbClr val="FF0000"/>
              </a:solidFill>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6AFA571-C7CA-46A2-9DDD-8C41F4ECBE80}"/>
                  </a:ext>
                </a:extLst>
              </p:cNvPr>
              <p:cNvSpPr/>
              <p:nvPr/>
            </p:nvSpPr>
            <p:spPr>
              <a:xfrm>
                <a:off x="1250932" y="907300"/>
                <a:ext cx="1698524" cy="1036887"/>
              </a:xfrm>
              <a:prstGeom prst="rect">
                <a:avLst/>
              </a:prstGeom>
            </p:spPr>
            <p:txBody>
              <a:bodyPr wrap="square">
                <a:spAutoFit/>
              </a:bodyPr>
              <a:lstStyle/>
              <a:p>
                <a:endParaRPr lang="en-US" sz="1200" i="1" dirty="0">
                  <a:solidFill>
                    <a:schemeClr val="bg1"/>
                  </a:solidFill>
                  <a:latin typeface="+mj-lt"/>
                </a:endParaRPr>
              </a:p>
              <a:p>
                <a:endParaRPr lang="en-US" sz="1200" i="1" dirty="0">
                  <a:solidFill>
                    <a:schemeClr val="bg1"/>
                  </a:solidFill>
                  <a:latin typeface="+mj-lt"/>
                </a:endParaRPr>
              </a:p>
              <a:p>
                <a:r>
                  <a:rPr lang="en-US" sz="1200" i="1" dirty="0">
                    <a:solidFill>
                      <a:schemeClr val="bg1"/>
                    </a:solidFill>
                    <a:latin typeface="+mj-lt"/>
                  </a:rPr>
                  <a:t>DSC</a:t>
                </a:r>
                <a:r>
                  <a:rPr lang="en-US" b="1" i="1" dirty="0">
                    <a:solidFill>
                      <a:schemeClr val="bg1"/>
                    </a:solidFill>
                    <a:latin typeface="KaTeX_Math"/>
                  </a:rPr>
                  <a:t>  </a:t>
                </a:r>
                <a:r>
                  <a:rPr lang="en-US" b="1" dirty="0">
                    <a:solidFill>
                      <a:schemeClr val="bg1"/>
                    </a:solidFill>
                    <a:latin typeface="KaTeX_Main"/>
                  </a:rPr>
                  <a:t>=  </a:t>
                </a:r>
                <a14:m>
                  <m:oMath xmlns:m="http://schemas.openxmlformats.org/officeDocument/2006/math">
                    <m:f>
                      <m:fPr>
                        <m:ctrlPr>
                          <a:rPr lang="en-US" b="1" i="1" smtClean="0">
                            <a:solidFill>
                              <a:schemeClr val="bg1"/>
                            </a:solidFill>
                            <a:latin typeface="Cambria Math" panose="02040503050406030204" pitchFamily="18" charset="0"/>
                          </a:rPr>
                        </m:ctrlPr>
                      </m:fPr>
                      <m:num>
                        <m:r>
                          <m:rPr>
                            <m:nor/>
                          </m:rPr>
                          <a:rPr lang="en-US" b="1" i="0" smtClean="0">
                            <a:solidFill>
                              <a:schemeClr val="bg1"/>
                            </a:solidFill>
                            <a:latin typeface="Berlin Sans FB Demi" panose="020E0802020502020306" pitchFamily="34" charset="0"/>
                          </a:rPr>
                          <m:t>2 </m:t>
                        </m:r>
                        <m:r>
                          <m:rPr>
                            <m:nor/>
                          </m:rPr>
                          <a:rPr lang="en-US" b="1" i="0" smtClean="0">
                            <a:solidFill>
                              <a:schemeClr val="bg1"/>
                            </a:solidFill>
                            <a:latin typeface="Cambria Math" panose="02040503050406030204" pitchFamily="18" charset="0"/>
                          </a:rPr>
                          <m:t>∗ </m:t>
                        </m:r>
                        <m:r>
                          <m:rPr>
                            <m:nor/>
                          </m:rPr>
                          <a:rPr lang="en-US" b="1" dirty="0">
                            <a:solidFill>
                              <a:schemeClr val="bg1"/>
                            </a:solidFill>
                            <a:latin typeface="KaTeX_Main"/>
                          </a:rPr>
                          <m:t>∣</m:t>
                        </m:r>
                        <m:r>
                          <m:rPr>
                            <m:nor/>
                          </m:rPr>
                          <a:rPr lang="en-US" b="1" i="1" dirty="0" smtClean="0">
                            <a:solidFill>
                              <a:schemeClr val="bg1"/>
                            </a:solidFill>
                            <a:latin typeface="KaTeX_Main"/>
                          </a:rPr>
                          <m:t> </m:t>
                        </m:r>
                        <m:r>
                          <m:rPr>
                            <m:nor/>
                          </m:rPr>
                          <a:rPr lang="en-US" b="1" i="1" dirty="0">
                            <a:solidFill>
                              <a:schemeClr val="bg1"/>
                            </a:solidFill>
                            <a:latin typeface="KaTeX_Math"/>
                          </a:rPr>
                          <m:t>A</m:t>
                        </m:r>
                        <m:r>
                          <m:rPr>
                            <m:nor/>
                          </m:rPr>
                          <a:rPr lang="en-US" b="1" i="0" dirty="0" smtClean="0">
                            <a:solidFill>
                              <a:schemeClr val="bg1"/>
                            </a:solidFill>
                            <a:latin typeface="KaTeX_Math"/>
                          </a:rPr>
                          <m:t> </m:t>
                        </m:r>
                        <m:r>
                          <m:rPr>
                            <m:nor/>
                          </m:rPr>
                          <a:rPr lang="en-US" b="1" dirty="0">
                            <a:solidFill>
                              <a:schemeClr val="bg1"/>
                            </a:solidFill>
                            <a:latin typeface="KaTeX_Main"/>
                          </a:rPr>
                          <m:t>∩</m:t>
                        </m:r>
                        <m:r>
                          <m:rPr>
                            <m:nor/>
                          </m:rPr>
                          <a:rPr lang="en-US" b="1" i="0" dirty="0" smtClean="0">
                            <a:solidFill>
                              <a:schemeClr val="bg1"/>
                            </a:solidFill>
                            <a:latin typeface="KaTeX_Main"/>
                          </a:rPr>
                          <m:t> </m:t>
                        </m:r>
                        <m:r>
                          <m:rPr>
                            <m:nor/>
                          </m:rPr>
                          <a:rPr lang="en-US" b="1" i="1" dirty="0">
                            <a:solidFill>
                              <a:schemeClr val="bg1"/>
                            </a:solidFill>
                            <a:latin typeface="KaTeX_Math"/>
                          </a:rPr>
                          <m:t>B</m:t>
                        </m:r>
                        <m:r>
                          <m:rPr>
                            <m:nor/>
                          </m:rPr>
                          <a:rPr lang="en-US" b="1" i="1" dirty="0" smtClean="0">
                            <a:solidFill>
                              <a:schemeClr val="bg1"/>
                            </a:solidFill>
                            <a:latin typeface="KaTeX_Math"/>
                          </a:rPr>
                          <m:t> </m:t>
                        </m:r>
                        <m:r>
                          <m:rPr>
                            <m:nor/>
                          </m:rPr>
                          <a:rPr lang="en-US" b="1" dirty="0">
                            <a:solidFill>
                              <a:schemeClr val="bg1"/>
                            </a:solidFill>
                            <a:latin typeface="KaTeX_Main"/>
                          </a:rPr>
                          <m:t>∣​</m:t>
                        </m:r>
                      </m:num>
                      <m:den>
                        <m:r>
                          <m:rPr>
                            <m:nor/>
                          </m:rPr>
                          <a:rPr lang="en-US" b="1" dirty="0">
                            <a:solidFill>
                              <a:schemeClr val="bg1"/>
                            </a:solidFill>
                            <a:latin typeface="KaTeX_Main"/>
                          </a:rPr>
                          <m:t>∣</m:t>
                        </m:r>
                        <m:r>
                          <m:rPr>
                            <m:nor/>
                          </m:rPr>
                          <a:rPr lang="en-US" b="1" i="1" dirty="0" smtClean="0">
                            <a:solidFill>
                              <a:schemeClr val="bg1"/>
                            </a:solidFill>
                            <a:latin typeface="KaTeX_Main"/>
                          </a:rPr>
                          <m:t> </m:t>
                        </m:r>
                        <m:r>
                          <m:rPr>
                            <m:nor/>
                          </m:rPr>
                          <a:rPr lang="en-US" b="1" i="1" dirty="0">
                            <a:solidFill>
                              <a:schemeClr val="bg1"/>
                            </a:solidFill>
                            <a:latin typeface="KaTeX_Math"/>
                          </a:rPr>
                          <m:t>A</m:t>
                        </m:r>
                        <m:r>
                          <m:rPr>
                            <m:nor/>
                          </m:rPr>
                          <a:rPr lang="en-US" b="1" i="0" dirty="0" smtClean="0">
                            <a:solidFill>
                              <a:schemeClr val="bg1"/>
                            </a:solidFill>
                            <a:latin typeface="KaTeX_Math"/>
                          </a:rPr>
                          <m:t> + </m:t>
                        </m:r>
                        <m:r>
                          <m:rPr>
                            <m:nor/>
                          </m:rPr>
                          <a:rPr lang="en-US" b="1" i="1" dirty="0">
                            <a:solidFill>
                              <a:schemeClr val="bg1"/>
                            </a:solidFill>
                            <a:latin typeface="KaTeX_Math"/>
                          </a:rPr>
                          <m:t>B</m:t>
                        </m:r>
                        <m:r>
                          <m:rPr>
                            <m:nor/>
                          </m:rPr>
                          <a:rPr lang="en-US" b="1" i="1" dirty="0" smtClean="0">
                            <a:solidFill>
                              <a:schemeClr val="bg1"/>
                            </a:solidFill>
                            <a:latin typeface="KaTeX_Math"/>
                          </a:rPr>
                          <m:t> </m:t>
                        </m:r>
                        <m:r>
                          <m:rPr>
                            <m:nor/>
                          </m:rPr>
                          <a:rPr lang="en-US" b="1" dirty="0">
                            <a:solidFill>
                              <a:schemeClr val="bg1"/>
                            </a:solidFill>
                            <a:latin typeface="KaTeX_Main"/>
                          </a:rPr>
                          <m:t>∣</m:t>
                        </m:r>
                      </m:den>
                    </m:f>
                  </m:oMath>
                </a14:m>
                <a:br>
                  <a:rPr lang="en-US" dirty="0">
                    <a:solidFill>
                      <a:srgbClr val="FF0000"/>
                    </a:solidFill>
                  </a:rPr>
                </a:br>
                <a:endParaRPr lang="en-US" dirty="0">
                  <a:solidFill>
                    <a:srgbClr val="FF0000"/>
                  </a:solidFill>
                </a:endParaRPr>
              </a:p>
            </p:txBody>
          </p:sp>
        </mc:Choice>
        <mc:Fallback xmlns="">
          <p:sp>
            <p:nvSpPr>
              <p:cNvPr id="2" name="Rectangle 1">
                <a:extLst>
                  <a:ext uri="{FF2B5EF4-FFF2-40B4-BE49-F238E27FC236}">
                    <a16:creationId xmlns:a16="http://schemas.microsoft.com/office/drawing/2014/main" id="{76AFA571-C7CA-46A2-9DDD-8C41F4ECBE80}"/>
                  </a:ext>
                </a:extLst>
              </p:cNvPr>
              <p:cNvSpPr>
                <a:spLocks noRot="1" noChangeAspect="1" noMove="1" noResize="1" noEditPoints="1" noAdjustHandles="1" noChangeArrowheads="1" noChangeShapeType="1" noTextEdit="1"/>
              </p:cNvSpPr>
              <p:nvPr/>
            </p:nvSpPr>
            <p:spPr>
              <a:xfrm>
                <a:off x="1250932" y="907300"/>
                <a:ext cx="1698524" cy="1036887"/>
              </a:xfrm>
              <a:prstGeom prst="rect">
                <a:avLst/>
              </a:prstGeom>
              <a:blipFill>
                <a:blip r:embed="rId3"/>
                <a:stretch>
                  <a:fillRect/>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68B7ACE9-ED3D-4702-BA1C-643D1248669C}"/>
              </a:ext>
            </a:extLst>
          </p:cNvPr>
          <p:cNvSpPr/>
          <p:nvPr/>
        </p:nvSpPr>
        <p:spPr>
          <a:xfrm>
            <a:off x="425821" y="1944187"/>
            <a:ext cx="4255741" cy="294632"/>
          </a:xfrm>
          <a:prstGeom prst="rect">
            <a:avLst/>
          </a:prstGeom>
        </p:spPr>
        <p:txBody>
          <a:bodyPr wrap="square">
            <a:spAutoFit/>
          </a:bodyPr>
          <a:lstStyle/>
          <a:p>
            <a:pPr marL="228600" indent="-228600" algn="just">
              <a:lnSpc>
                <a:spcPct val="150000"/>
              </a:lnSpc>
              <a:buFont typeface="Wingdings" panose="05000000000000000000" pitchFamily="2" charset="2"/>
              <a:buChar char="§"/>
            </a:pPr>
            <a:endParaRPr lang="en-US" sz="1000" b="1" dirty="0">
              <a:solidFill>
                <a:schemeClr val="bg1"/>
              </a:solidFill>
            </a:endParaRPr>
          </a:p>
        </p:txBody>
      </p:sp>
      <p:sp>
        <p:nvSpPr>
          <p:cNvPr id="28" name="Google Shape;461;p36">
            <a:extLst>
              <a:ext uri="{FF2B5EF4-FFF2-40B4-BE49-F238E27FC236}">
                <a16:creationId xmlns:a16="http://schemas.microsoft.com/office/drawing/2014/main" id="{6722A45D-8885-4AB6-AD1C-FB7A643DF411}"/>
              </a:ext>
            </a:extLst>
          </p:cNvPr>
          <p:cNvSpPr txBox="1">
            <a:spLocks/>
          </p:cNvSpPr>
          <p:nvPr/>
        </p:nvSpPr>
        <p:spPr>
          <a:xfrm>
            <a:off x="1092802" y="945407"/>
            <a:ext cx="3281875" cy="4251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342900" indent="-342900" algn="l">
              <a:buClr>
                <a:srgbClr val="FF5631"/>
              </a:buClr>
              <a:buSzPct val="85000"/>
              <a:buFont typeface="Wingdings" panose="05000000000000000000" pitchFamily="2" charset="2"/>
              <a:buChar char="§"/>
            </a:pPr>
            <a:r>
              <a:rPr lang="en-US" sz="1600" dirty="0">
                <a:solidFill>
                  <a:schemeClr val="tx2"/>
                </a:solidFill>
              </a:rPr>
              <a:t>Dice coefficient</a:t>
            </a:r>
          </a:p>
        </p:txBody>
      </p:sp>
      <p:sp>
        <p:nvSpPr>
          <p:cNvPr id="29" name="Google Shape;461;p36">
            <a:extLst>
              <a:ext uri="{FF2B5EF4-FFF2-40B4-BE49-F238E27FC236}">
                <a16:creationId xmlns:a16="http://schemas.microsoft.com/office/drawing/2014/main" id="{3EBAACBC-C3AB-4A1D-A812-481D38DD1790}"/>
              </a:ext>
            </a:extLst>
          </p:cNvPr>
          <p:cNvSpPr txBox="1">
            <a:spLocks/>
          </p:cNvSpPr>
          <p:nvPr/>
        </p:nvSpPr>
        <p:spPr>
          <a:xfrm>
            <a:off x="5436306" y="945407"/>
            <a:ext cx="3281875" cy="523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342900" indent="-342900" algn="l">
              <a:buClr>
                <a:srgbClr val="FF5631"/>
              </a:buClr>
              <a:buSzPct val="85000"/>
              <a:buFont typeface="Wingdings" panose="05000000000000000000" pitchFamily="2" charset="2"/>
              <a:buChar char="§"/>
            </a:pPr>
            <a:r>
              <a:rPr lang="en-US" sz="1600" dirty="0">
                <a:solidFill>
                  <a:schemeClr val="tx2"/>
                </a:solidFill>
              </a:rPr>
              <a:t>Mean Square Error</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1EA1C9A-D40D-42F6-BA72-646DAA81A97F}"/>
                  </a:ext>
                </a:extLst>
              </p:cNvPr>
              <p:cNvSpPr/>
              <p:nvPr/>
            </p:nvSpPr>
            <p:spPr>
              <a:xfrm>
                <a:off x="5459928" y="1280800"/>
                <a:ext cx="2321911" cy="663387"/>
              </a:xfrm>
              <a:prstGeom prst="rect">
                <a:avLst/>
              </a:prstGeom>
            </p:spPr>
            <p:txBody>
              <a:bodyPr wrap="square">
                <a:spAutoFit/>
              </a:bodyPr>
              <a:lstStyle/>
              <a:p>
                <a:r>
                  <a:rPr lang="en-US" i="1" dirty="0">
                    <a:solidFill>
                      <a:schemeClr val="bg1"/>
                    </a:solidFill>
                    <a:latin typeface="+mj-lt"/>
                  </a:rPr>
                  <a:t>MSE</a:t>
                </a:r>
                <a:r>
                  <a:rPr lang="en-US" sz="1600" b="1" i="1" dirty="0">
                    <a:solidFill>
                      <a:schemeClr val="bg1"/>
                    </a:solidFill>
                    <a:latin typeface="KaTeX_Math"/>
                  </a:rPr>
                  <a:t>  </a:t>
                </a:r>
                <a:r>
                  <a:rPr lang="en-US" sz="1600" b="1" dirty="0">
                    <a:solidFill>
                      <a:schemeClr val="bg1"/>
                    </a:solidFill>
                    <a:latin typeface="KaTeX_Main"/>
                  </a:rPr>
                  <a:t>= </a:t>
                </a:r>
                <a14:m>
                  <m:oMath xmlns:m="http://schemas.openxmlformats.org/officeDocument/2006/math">
                    <m:f>
                      <m:fPr>
                        <m:ctrlPr>
                          <a:rPr lang="en-US" sz="1600" b="1" i="1" smtClean="0">
                            <a:solidFill>
                              <a:schemeClr val="bg1"/>
                            </a:solidFill>
                            <a:latin typeface="Cambria Math" panose="02040503050406030204" pitchFamily="18" charset="0"/>
                          </a:rPr>
                        </m:ctrlPr>
                      </m:fPr>
                      <m:num>
                        <m:r>
                          <a:rPr lang="en-US" sz="1600" b="1" i="1" smtClean="0">
                            <a:solidFill>
                              <a:schemeClr val="bg1"/>
                            </a:solidFill>
                            <a:latin typeface="Cambria Math" panose="02040503050406030204" pitchFamily="18" charset="0"/>
                          </a:rPr>
                          <m:t>𝟏</m:t>
                        </m:r>
                      </m:num>
                      <m:den>
                        <m:r>
                          <a:rPr lang="en-US" sz="1600" b="1" i="1" smtClean="0">
                            <a:solidFill>
                              <a:schemeClr val="bg1"/>
                            </a:solidFill>
                            <a:latin typeface="Cambria Math" panose="02040503050406030204" pitchFamily="18" charset="0"/>
                          </a:rPr>
                          <m:t>𝒏</m:t>
                        </m:r>
                      </m:den>
                    </m:f>
                    <m:nary>
                      <m:naryPr>
                        <m:chr m:val="∑"/>
                        <m:ctrlPr>
                          <a:rPr lang="pt-BR"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r>
                          <m:rPr>
                            <m:nor/>
                          </m:rPr>
                          <a:rPr lang="pt-BR" b="1" dirty="0"/>
                          <m:t>​</m:t>
                        </m:r>
                        <m:sSup>
                          <m:sSupPr>
                            <m:ctrlPr>
                              <a:rPr lang="pt-BR" b="1" i="1" dirty="0" smtClean="0">
                                <a:latin typeface="Cambria Math" panose="02040503050406030204" pitchFamily="18" charset="0"/>
                              </a:rPr>
                            </m:ctrlPr>
                          </m:sSupPr>
                          <m:e>
                            <m:d>
                              <m:dPr>
                                <m:ctrlPr>
                                  <a:rPr lang="pt-BR" b="1" i="1" dirty="0">
                                    <a:latin typeface="Cambria Math" panose="02040503050406030204" pitchFamily="18" charset="0"/>
                                  </a:rPr>
                                </m:ctrlPr>
                              </m:dPr>
                              <m:e>
                                <m:sSub>
                                  <m:sSubPr>
                                    <m:ctrlPr>
                                      <a:rPr lang="pt-BR" b="1" i="1" dirty="0">
                                        <a:latin typeface="Cambria Math" panose="02040503050406030204" pitchFamily="18" charset="0"/>
                                      </a:rPr>
                                    </m:ctrlPr>
                                  </m:sSubPr>
                                  <m:e>
                                    <m:r>
                                      <a:rPr lang="pt-BR" b="1" i="1" dirty="0">
                                        <a:latin typeface="Cambria Math" panose="02040503050406030204" pitchFamily="18" charset="0"/>
                                      </a:rPr>
                                      <m:t>𝒚</m:t>
                                    </m:r>
                                  </m:e>
                                  <m:sub>
                                    <m:r>
                                      <a:rPr lang="pt-BR" b="1" i="1" dirty="0">
                                        <a:latin typeface="Cambria Math" panose="02040503050406030204" pitchFamily="18" charset="0"/>
                                      </a:rPr>
                                      <m:t>𝒊</m:t>
                                    </m:r>
                                  </m:sub>
                                </m:sSub>
                                <m:r>
                                  <a:rPr lang="pt-BR" b="1" i="0" dirty="0">
                                    <a:latin typeface="Cambria Math" panose="02040503050406030204" pitchFamily="18" charset="0"/>
                                  </a:rPr>
                                  <m:t>−</m:t>
                                </m:r>
                                <m:sSub>
                                  <m:sSubPr>
                                    <m:ctrlPr>
                                      <a:rPr lang="pt-BR" b="1" i="1" dirty="0">
                                        <a:latin typeface="Cambria Math" panose="02040503050406030204" pitchFamily="18" charset="0"/>
                                      </a:rPr>
                                    </m:ctrlPr>
                                  </m:sSubPr>
                                  <m:e>
                                    <m:acc>
                                      <m:accPr>
                                        <m:chr m:val="̂"/>
                                        <m:ctrlPr>
                                          <a:rPr lang="pt-BR" b="1" i="1" dirty="0">
                                            <a:latin typeface="Cambria Math" panose="02040503050406030204" pitchFamily="18" charset="0"/>
                                          </a:rPr>
                                        </m:ctrlPr>
                                      </m:accPr>
                                      <m:e>
                                        <m:r>
                                          <a:rPr lang="pt-BR" b="1" i="1" dirty="0">
                                            <a:latin typeface="Cambria Math" panose="02040503050406030204" pitchFamily="18" charset="0"/>
                                          </a:rPr>
                                          <m:t>𝒚</m:t>
                                        </m:r>
                                      </m:e>
                                    </m:acc>
                                  </m:e>
                                  <m:sub>
                                    <m:r>
                                      <a:rPr lang="pt-BR" b="1" i="1" dirty="0">
                                        <a:latin typeface="Cambria Math" panose="02040503050406030204" pitchFamily="18" charset="0"/>
                                      </a:rPr>
                                      <m:t>𝒊</m:t>
                                    </m:r>
                                  </m:sub>
                                </m:sSub>
                              </m:e>
                            </m:d>
                          </m:e>
                          <m:sup>
                            <m:r>
                              <a:rPr lang="pt-BR" b="1" i="0" dirty="0">
                                <a:latin typeface="Cambria Math" panose="02040503050406030204" pitchFamily="18" charset="0"/>
                              </a:rPr>
                              <m:t>𝟐</m:t>
                            </m:r>
                          </m:sup>
                        </m:sSup>
                        <m:r>
                          <m:rPr>
                            <m:nor/>
                          </m:rPr>
                          <a:rPr lang="pt-BR" b="1" dirty="0"/>
                          <m:t>​</m:t>
                        </m:r>
                      </m:e>
                    </m:nary>
                  </m:oMath>
                </a14:m>
                <a:r>
                  <a:rPr lang="pt-BR" dirty="0"/>
                  <a:t>​</a:t>
                </a:r>
                <a:br>
                  <a:rPr lang="en-US" dirty="0">
                    <a:solidFill>
                      <a:srgbClr val="FF0000"/>
                    </a:solidFill>
                  </a:rPr>
                </a:br>
                <a:endParaRPr lang="en-US" dirty="0">
                  <a:solidFill>
                    <a:srgbClr val="FF0000"/>
                  </a:solidFill>
                </a:endParaRPr>
              </a:p>
            </p:txBody>
          </p:sp>
        </mc:Choice>
        <mc:Fallback xmlns="">
          <p:sp>
            <p:nvSpPr>
              <p:cNvPr id="10" name="Rectangle 9">
                <a:extLst>
                  <a:ext uri="{FF2B5EF4-FFF2-40B4-BE49-F238E27FC236}">
                    <a16:creationId xmlns:a16="http://schemas.microsoft.com/office/drawing/2014/main" id="{C1EA1C9A-D40D-42F6-BA72-646DAA81A97F}"/>
                  </a:ext>
                </a:extLst>
              </p:cNvPr>
              <p:cNvSpPr>
                <a:spLocks noRot="1" noChangeAspect="1" noMove="1" noResize="1" noEditPoints="1" noAdjustHandles="1" noChangeArrowheads="1" noChangeShapeType="1" noTextEdit="1"/>
              </p:cNvSpPr>
              <p:nvPr/>
            </p:nvSpPr>
            <p:spPr>
              <a:xfrm>
                <a:off x="5459928" y="1280800"/>
                <a:ext cx="2321911" cy="663387"/>
              </a:xfrm>
              <a:prstGeom prst="rect">
                <a:avLst/>
              </a:prstGeom>
              <a:blipFill>
                <a:blip r:embed="rId5"/>
                <a:stretch>
                  <a:fillRect l="-787" t="-35780" b="-32110"/>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1A017259-6205-AE98-528D-923694FD48BE}"/>
              </a:ext>
            </a:extLst>
          </p:cNvPr>
          <p:cNvGraphicFramePr>
            <a:graphicFrameLocks noGrp="1"/>
          </p:cNvGraphicFramePr>
          <p:nvPr>
            <p:extLst>
              <p:ext uri="{D42A27DB-BD31-4B8C-83A1-F6EECF244321}">
                <p14:modId xmlns:p14="http://schemas.microsoft.com/office/powerpoint/2010/main" val="3974586337"/>
              </p:ext>
            </p:extLst>
          </p:nvPr>
        </p:nvGraphicFramePr>
        <p:xfrm>
          <a:off x="1353312" y="2082164"/>
          <a:ext cx="6669026" cy="1953388"/>
        </p:xfrm>
        <a:graphic>
          <a:graphicData uri="http://schemas.openxmlformats.org/drawingml/2006/table">
            <a:tbl>
              <a:tblPr firstRow="1" firstCol="1" bandRow="1">
                <a:tableStyleId>{7E9639D4-E3E2-4D34-9284-5A2195B3D0D7}</a:tableStyleId>
              </a:tblPr>
              <a:tblGrid>
                <a:gridCol w="2222544">
                  <a:extLst>
                    <a:ext uri="{9D8B030D-6E8A-4147-A177-3AD203B41FA5}">
                      <a16:colId xmlns:a16="http://schemas.microsoft.com/office/drawing/2014/main" val="1808904309"/>
                    </a:ext>
                  </a:extLst>
                </a:gridCol>
                <a:gridCol w="2473904">
                  <a:extLst>
                    <a:ext uri="{9D8B030D-6E8A-4147-A177-3AD203B41FA5}">
                      <a16:colId xmlns:a16="http://schemas.microsoft.com/office/drawing/2014/main" val="337259324"/>
                    </a:ext>
                  </a:extLst>
                </a:gridCol>
                <a:gridCol w="1972578">
                  <a:extLst>
                    <a:ext uri="{9D8B030D-6E8A-4147-A177-3AD203B41FA5}">
                      <a16:colId xmlns:a16="http://schemas.microsoft.com/office/drawing/2014/main" val="163571915"/>
                    </a:ext>
                  </a:extLst>
                </a:gridCol>
              </a:tblGrid>
              <a:tr h="501093">
                <a:tc>
                  <a:txBody>
                    <a:bodyPr/>
                    <a:lstStyle/>
                    <a:p>
                      <a:pPr marL="0" marR="0" algn="just">
                        <a:lnSpc>
                          <a:spcPct val="107000"/>
                        </a:lnSpc>
                        <a:spcBef>
                          <a:spcPts val="0"/>
                        </a:spcBef>
                        <a:spcAft>
                          <a:spcPts val="0"/>
                        </a:spcAft>
                      </a:pPr>
                      <a:r>
                        <a:rPr lang="en-US" sz="1400" b="1" dirty="0">
                          <a:solidFill>
                            <a:srgbClr val="FFFFFF"/>
                          </a:solidFill>
                          <a:effectLst/>
                        </a:rPr>
                        <a:t>Segmentation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400" b="1" dirty="0">
                          <a:solidFill>
                            <a:srgbClr val="FFFFFF"/>
                          </a:solidFill>
                          <a:effectLst/>
                        </a:rPr>
                        <a:t>Dice-</a:t>
                      </a:r>
                      <a:r>
                        <a:rPr lang="en-US" sz="1400" b="1" dirty="0" err="1">
                          <a:solidFill>
                            <a:srgbClr val="FFFFFF"/>
                          </a:solidFill>
                          <a:effectLst/>
                        </a:rPr>
                        <a:t>Sørensen</a:t>
                      </a:r>
                      <a:r>
                        <a:rPr lang="en-US" sz="1400" b="1" dirty="0">
                          <a:solidFill>
                            <a:srgbClr val="FFFFFF"/>
                          </a:solidFill>
                          <a:effectLst/>
                        </a:rPr>
                        <a:t> coefficient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400" b="1" dirty="0">
                          <a:solidFill>
                            <a:srgbClr val="FFFFFF"/>
                          </a:solidFill>
                          <a:effectLst/>
                        </a:rPr>
                        <a:t>Mean Square Error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32035730"/>
                  </a:ext>
                </a:extLst>
              </a:tr>
              <a:tr h="475601">
                <a:tc>
                  <a:txBody>
                    <a:bodyPr/>
                    <a:lstStyle/>
                    <a:p>
                      <a:pPr marL="0" marR="0" algn="just">
                        <a:lnSpc>
                          <a:spcPct val="107000"/>
                        </a:lnSpc>
                        <a:spcBef>
                          <a:spcPts val="0"/>
                        </a:spcBef>
                        <a:spcAft>
                          <a:spcPts val="0"/>
                        </a:spcAft>
                      </a:pPr>
                      <a:r>
                        <a:rPr lang="en-US" sz="1400" b="0" dirty="0">
                          <a:effectLst/>
                        </a:rPr>
                        <a:t>Segmentation Diastolic </a:t>
                      </a:r>
                      <a:endParaRPr lang="en-US"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92.7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1.88</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21122760"/>
                  </a:ext>
                </a:extLst>
              </a:tr>
              <a:tr h="501093">
                <a:tc>
                  <a:txBody>
                    <a:bodyPr/>
                    <a:lstStyle/>
                    <a:p>
                      <a:pPr marL="0" marR="0" algn="just">
                        <a:lnSpc>
                          <a:spcPct val="107000"/>
                        </a:lnSpc>
                        <a:spcBef>
                          <a:spcPts val="0"/>
                        </a:spcBef>
                        <a:spcAft>
                          <a:spcPts val="0"/>
                        </a:spcAft>
                      </a:pPr>
                      <a:r>
                        <a:rPr lang="en-US" sz="1400" b="0" dirty="0">
                          <a:effectLst/>
                        </a:rPr>
                        <a:t>Segmentation systolic</a:t>
                      </a:r>
                      <a:endParaRPr lang="en-US"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90.9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1.51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10027296"/>
                  </a:ext>
                </a:extLst>
              </a:tr>
              <a:tr h="475601">
                <a:tc>
                  <a:txBody>
                    <a:bodyPr/>
                    <a:lstStyle/>
                    <a:p>
                      <a:pPr marL="0" marR="0" algn="ctr">
                        <a:lnSpc>
                          <a:spcPct val="107000"/>
                        </a:lnSpc>
                        <a:spcBef>
                          <a:spcPts val="0"/>
                        </a:spcBef>
                        <a:spcAft>
                          <a:spcPts val="0"/>
                        </a:spcAft>
                      </a:pPr>
                      <a:r>
                        <a:rPr lang="en-US" sz="1400" b="1" dirty="0">
                          <a:solidFill>
                            <a:srgbClr val="000000"/>
                          </a:solidFill>
                          <a:effectLst/>
                        </a:rPr>
                        <a:t>Total Average </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b="1" dirty="0">
                          <a:solidFill>
                            <a:srgbClr val="000000"/>
                          </a:solidFill>
                          <a:effectLst/>
                        </a:rPr>
                        <a:t>91.8</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solidFill>
                            <a:srgbClr val="000000"/>
                          </a:solidFill>
                          <a:effectLst/>
                        </a:rPr>
                        <a:t>1.69</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12886049"/>
                  </a:ext>
                </a:extLst>
              </a:tr>
            </a:tbl>
          </a:graphicData>
        </a:graphic>
      </p:graphicFrame>
    </p:spTree>
    <p:extLst>
      <p:ext uri="{BB962C8B-B14F-4D97-AF65-F5344CB8AC3E}">
        <p14:creationId xmlns:p14="http://schemas.microsoft.com/office/powerpoint/2010/main" val="143027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500"/>
                                        <p:tgtEl>
                                          <p:spTgt spid="2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21" name="Rectangle 20">
            <a:extLst>
              <a:ext uri="{FF2B5EF4-FFF2-40B4-BE49-F238E27FC236}">
                <a16:creationId xmlns:a16="http://schemas.microsoft.com/office/drawing/2014/main" id="{68B7ACE9-ED3D-4702-BA1C-643D1248669C}"/>
              </a:ext>
            </a:extLst>
          </p:cNvPr>
          <p:cNvSpPr/>
          <p:nvPr/>
        </p:nvSpPr>
        <p:spPr>
          <a:xfrm>
            <a:off x="425821" y="1944187"/>
            <a:ext cx="4255741" cy="294632"/>
          </a:xfrm>
          <a:prstGeom prst="rect">
            <a:avLst/>
          </a:prstGeom>
        </p:spPr>
        <p:txBody>
          <a:bodyPr wrap="square">
            <a:spAutoFit/>
          </a:bodyPr>
          <a:lstStyle/>
          <a:p>
            <a:pPr marL="228600" indent="-228600" algn="just">
              <a:lnSpc>
                <a:spcPct val="150000"/>
              </a:lnSpc>
              <a:buFont typeface="Wingdings" panose="05000000000000000000" pitchFamily="2" charset="2"/>
              <a:buChar char="§"/>
            </a:pPr>
            <a:endParaRPr lang="en-US" sz="1000" b="1" dirty="0">
              <a:solidFill>
                <a:schemeClr val="bg1"/>
              </a:solidFill>
            </a:endParaRPr>
          </a:p>
        </p:txBody>
      </p:sp>
      <p:sp>
        <p:nvSpPr>
          <p:cNvPr id="29" name="Google Shape;461;p36">
            <a:extLst>
              <a:ext uri="{FF2B5EF4-FFF2-40B4-BE49-F238E27FC236}">
                <a16:creationId xmlns:a16="http://schemas.microsoft.com/office/drawing/2014/main" id="{3EBAACBC-C3AB-4A1D-A812-481D38DD1790}"/>
              </a:ext>
            </a:extLst>
          </p:cNvPr>
          <p:cNvSpPr txBox="1">
            <a:spLocks/>
          </p:cNvSpPr>
          <p:nvPr/>
        </p:nvSpPr>
        <p:spPr>
          <a:xfrm>
            <a:off x="3144210" y="1369089"/>
            <a:ext cx="3281875" cy="523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342900" indent="-342900" algn="l">
              <a:buClr>
                <a:srgbClr val="FF5631"/>
              </a:buClr>
              <a:buSzPct val="85000"/>
              <a:buFont typeface="Wingdings" panose="05000000000000000000" pitchFamily="2" charset="2"/>
              <a:buChar char="§"/>
            </a:pPr>
            <a:r>
              <a:rPr lang="en-US" sz="1600" dirty="0">
                <a:solidFill>
                  <a:schemeClr val="tx2"/>
                </a:solidFill>
              </a:rPr>
              <a:t>Mean Square Error</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1EA1C9A-D40D-42F6-BA72-646DAA81A97F}"/>
                  </a:ext>
                </a:extLst>
              </p:cNvPr>
              <p:cNvSpPr/>
              <p:nvPr/>
            </p:nvSpPr>
            <p:spPr>
              <a:xfrm>
                <a:off x="3520606" y="1806328"/>
                <a:ext cx="2321911" cy="663387"/>
              </a:xfrm>
              <a:prstGeom prst="rect">
                <a:avLst/>
              </a:prstGeom>
            </p:spPr>
            <p:txBody>
              <a:bodyPr wrap="square">
                <a:spAutoFit/>
              </a:bodyPr>
              <a:lstStyle/>
              <a:p>
                <a:r>
                  <a:rPr lang="en-US" i="1" dirty="0">
                    <a:solidFill>
                      <a:schemeClr val="bg1"/>
                    </a:solidFill>
                    <a:latin typeface="+mj-lt"/>
                  </a:rPr>
                  <a:t>MSE</a:t>
                </a:r>
                <a:r>
                  <a:rPr lang="en-US" sz="1600" b="1" i="1" dirty="0">
                    <a:solidFill>
                      <a:schemeClr val="bg1"/>
                    </a:solidFill>
                    <a:latin typeface="KaTeX_Math"/>
                  </a:rPr>
                  <a:t>  </a:t>
                </a:r>
                <a:r>
                  <a:rPr lang="en-US" sz="1600" b="1" dirty="0">
                    <a:solidFill>
                      <a:schemeClr val="bg1"/>
                    </a:solidFill>
                    <a:latin typeface="KaTeX_Main"/>
                  </a:rPr>
                  <a:t>= </a:t>
                </a:r>
                <a14:m>
                  <m:oMath xmlns:m="http://schemas.openxmlformats.org/officeDocument/2006/math">
                    <m:f>
                      <m:fPr>
                        <m:ctrlPr>
                          <a:rPr lang="en-US" sz="1600" b="1" i="1" smtClean="0">
                            <a:solidFill>
                              <a:schemeClr val="bg1"/>
                            </a:solidFill>
                            <a:latin typeface="Cambria Math" panose="02040503050406030204" pitchFamily="18" charset="0"/>
                          </a:rPr>
                        </m:ctrlPr>
                      </m:fPr>
                      <m:num>
                        <m:r>
                          <a:rPr lang="en-US" sz="1600" b="1" i="1" smtClean="0">
                            <a:solidFill>
                              <a:schemeClr val="bg1"/>
                            </a:solidFill>
                            <a:latin typeface="Cambria Math" panose="02040503050406030204" pitchFamily="18" charset="0"/>
                          </a:rPr>
                          <m:t>𝟏</m:t>
                        </m:r>
                      </m:num>
                      <m:den>
                        <m:r>
                          <a:rPr lang="en-US" sz="1600" b="1" i="1" smtClean="0">
                            <a:solidFill>
                              <a:schemeClr val="bg1"/>
                            </a:solidFill>
                            <a:latin typeface="Cambria Math" panose="02040503050406030204" pitchFamily="18" charset="0"/>
                          </a:rPr>
                          <m:t>𝒏</m:t>
                        </m:r>
                      </m:den>
                    </m:f>
                    <m:nary>
                      <m:naryPr>
                        <m:chr m:val="∑"/>
                        <m:ctrlPr>
                          <a:rPr lang="pt-BR"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r>
                          <m:rPr>
                            <m:nor/>
                          </m:rPr>
                          <a:rPr lang="pt-BR" b="1" dirty="0"/>
                          <m:t>​</m:t>
                        </m:r>
                        <m:sSup>
                          <m:sSupPr>
                            <m:ctrlPr>
                              <a:rPr lang="pt-BR" b="1" i="1" dirty="0" smtClean="0">
                                <a:latin typeface="Cambria Math" panose="02040503050406030204" pitchFamily="18" charset="0"/>
                              </a:rPr>
                            </m:ctrlPr>
                          </m:sSupPr>
                          <m:e>
                            <m:d>
                              <m:dPr>
                                <m:ctrlPr>
                                  <a:rPr lang="pt-BR" b="1" i="1" dirty="0">
                                    <a:latin typeface="Cambria Math" panose="02040503050406030204" pitchFamily="18" charset="0"/>
                                  </a:rPr>
                                </m:ctrlPr>
                              </m:dPr>
                              <m:e>
                                <m:sSub>
                                  <m:sSubPr>
                                    <m:ctrlPr>
                                      <a:rPr lang="pt-BR" b="1" i="1" dirty="0">
                                        <a:latin typeface="Cambria Math" panose="02040503050406030204" pitchFamily="18" charset="0"/>
                                      </a:rPr>
                                    </m:ctrlPr>
                                  </m:sSubPr>
                                  <m:e>
                                    <m:r>
                                      <a:rPr lang="pt-BR" b="1" i="1" dirty="0">
                                        <a:latin typeface="Cambria Math" panose="02040503050406030204" pitchFamily="18" charset="0"/>
                                      </a:rPr>
                                      <m:t>𝒚</m:t>
                                    </m:r>
                                  </m:e>
                                  <m:sub>
                                    <m:r>
                                      <a:rPr lang="pt-BR" b="1" i="1" dirty="0">
                                        <a:latin typeface="Cambria Math" panose="02040503050406030204" pitchFamily="18" charset="0"/>
                                      </a:rPr>
                                      <m:t>𝒊</m:t>
                                    </m:r>
                                  </m:sub>
                                </m:sSub>
                                <m:r>
                                  <a:rPr lang="pt-BR" b="1" i="0" dirty="0">
                                    <a:latin typeface="Cambria Math" panose="02040503050406030204" pitchFamily="18" charset="0"/>
                                  </a:rPr>
                                  <m:t>−</m:t>
                                </m:r>
                                <m:sSub>
                                  <m:sSubPr>
                                    <m:ctrlPr>
                                      <a:rPr lang="pt-BR" b="1" i="1" dirty="0">
                                        <a:latin typeface="Cambria Math" panose="02040503050406030204" pitchFamily="18" charset="0"/>
                                      </a:rPr>
                                    </m:ctrlPr>
                                  </m:sSubPr>
                                  <m:e>
                                    <m:acc>
                                      <m:accPr>
                                        <m:chr m:val="̂"/>
                                        <m:ctrlPr>
                                          <a:rPr lang="pt-BR" b="1" i="1" dirty="0">
                                            <a:latin typeface="Cambria Math" panose="02040503050406030204" pitchFamily="18" charset="0"/>
                                          </a:rPr>
                                        </m:ctrlPr>
                                      </m:accPr>
                                      <m:e>
                                        <m:r>
                                          <a:rPr lang="pt-BR" b="1" i="1" dirty="0">
                                            <a:latin typeface="Cambria Math" panose="02040503050406030204" pitchFamily="18" charset="0"/>
                                          </a:rPr>
                                          <m:t>𝒚</m:t>
                                        </m:r>
                                      </m:e>
                                    </m:acc>
                                  </m:e>
                                  <m:sub>
                                    <m:r>
                                      <a:rPr lang="pt-BR" b="1" i="1" dirty="0">
                                        <a:latin typeface="Cambria Math" panose="02040503050406030204" pitchFamily="18" charset="0"/>
                                      </a:rPr>
                                      <m:t>𝒊</m:t>
                                    </m:r>
                                  </m:sub>
                                </m:sSub>
                              </m:e>
                            </m:d>
                          </m:e>
                          <m:sup>
                            <m:r>
                              <a:rPr lang="pt-BR" b="1" i="0" dirty="0">
                                <a:latin typeface="Cambria Math" panose="02040503050406030204" pitchFamily="18" charset="0"/>
                              </a:rPr>
                              <m:t>𝟐</m:t>
                            </m:r>
                          </m:sup>
                        </m:sSup>
                        <m:r>
                          <m:rPr>
                            <m:nor/>
                          </m:rPr>
                          <a:rPr lang="pt-BR" b="1" dirty="0"/>
                          <m:t>​</m:t>
                        </m:r>
                      </m:e>
                    </m:nary>
                  </m:oMath>
                </a14:m>
                <a:r>
                  <a:rPr lang="pt-BR" dirty="0"/>
                  <a:t>​</a:t>
                </a:r>
                <a:br>
                  <a:rPr lang="en-US" dirty="0">
                    <a:solidFill>
                      <a:srgbClr val="FF0000"/>
                    </a:solidFill>
                  </a:rPr>
                </a:br>
                <a:endParaRPr lang="en-US" dirty="0">
                  <a:solidFill>
                    <a:srgbClr val="FF0000"/>
                  </a:solidFill>
                </a:endParaRPr>
              </a:p>
            </p:txBody>
          </p:sp>
        </mc:Choice>
        <mc:Fallback xmlns="">
          <p:sp>
            <p:nvSpPr>
              <p:cNvPr id="10" name="Rectangle 9">
                <a:extLst>
                  <a:ext uri="{FF2B5EF4-FFF2-40B4-BE49-F238E27FC236}">
                    <a16:creationId xmlns:a16="http://schemas.microsoft.com/office/drawing/2014/main" id="{C1EA1C9A-D40D-42F6-BA72-646DAA81A97F}"/>
                  </a:ext>
                </a:extLst>
              </p:cNvPr>
              <p:cNvSpPr>
                <a:spLocks noRot="1" noChangeAspect="1" noMove="1" noResize="1" noEditPoints="1" noAdjustHandles="1" noChangeArrowheads="1" noChangeShapeType="1" noTextEdit="1"/>
              </p:cNvSpPr>
              <p:nvPr/>
            </p:nvSpPr>
            <p:spPr>
              <a:xfrm>
                <a:off x="3520606" y="1806328"/>
                <a:ext cx="2321911" cy="663387"/>
              </a:xfrm>
              <a:prstGeom prst="rect">
                <a:avLst/>
              </a:prstGeom>
              <a:blipFill>
                <a:blip r:embed="rId3"/>
                <a:stretch>
                  <a:fillRect l="-789" t="-35780" b="-32110"/>
                </a:stretch>
              </a:blipFill>
            </p:spPr>
            <p:txBody>
              <a:bodyPr/>
              <a:lstStyle/>
              <a:p>
                <a:r>
                  <a:rPr lang="en-US">
                    <a:noFill/>
                  </a:rPr>
                  <a:t> </a:t>
                </a:r>
              </a:p>
            </p:txBody>
          </p:sp>
        </mc:Fallback>
      </mc:AlternateContent>
      <p:sp>
        <p:nvSpPr>
          <p:cNvPr id="11" name="Google Shape;461;p36">
            <a:extLst>
              <a:ext uri="{FF2B5EF4-FFF2-40B4-BE49-F238E27FC236}">
                <a16:creationId xmlns:a16="http://schemas.microsoft.com/office/drawing/2014/main" id="{0FF57268-1143-435C-BA6B-2B843FA89131}"/>
              </a:ext>
            </a:extLst>
          </p:cNvPr>
          <p:cNvSpPr txBox="1">
            <a:spLocks/>
          </p:cNvSpPr>
          <p:nvPr/>
        </p:nvSpPr>
        <p:spPr>
          <a:xfrm>
            <a:off x="1279589" y="2454952"/>
            <a:ext cx="6584821" cy="594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buClr>
                <a:srgbClr val="FF5631"/>
              </a:buClr>
              <a:buSzPct val="85000"/>
            </a:pPr>
            <a:r>
              <a:rPr lang="en-US" sz="1800" dirty="0">
                <a:solidFill>
                  <a:schemeClr val="tx2"/>
                </a:solidFill>
              </a:rPr>
              <a:t>Ejection Fraction Mean Square Error is </a:t>
            </a:r>
            <a:r>
              <a:rPr lang="en-US" sz="1800" dirty="0">
                <a:solidFill>
                  <a:srgbClr val="00B050"/>
                </a:solidFill>
              </a:rPr>
              <a:t>7.7</a:t>
            </a:r>
          </a:p>
        </p:txBody>
      </p:sp>
      <p:sp>
        <p:nvSpPr>
          <p:cNvPr id="13" name="Title 2">
            <a:extLst>
              <a:ext uri="{FF2B5EF4-FFF2-40B4-BE49-F238E27FC236}">
                <a16:creationId xmlns:a16="http://schemas.microsoft.com/office/drawing/2014/main" id="{08DB6A50-6CF2-44F3-A465-F680316BE165}"/>
              </a:ext>
            </a:extLst>
          </p:cNvPr>
          <p:cNvSpPr txBox="1">
            <a:spLocks/>
          </p:cNvSpPr>
          <p:nvPr/>
        </p:nvSpPr>
        <p:spPr>
          <a:xfrm>
            <a:off x="330152" y="260856"/>
            <a:ext cx="54077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800" u="sng" dirty="0"/>
              <a:t>Thresholding Classification</a:t>
            </a:r>
          </a:p>
        </p:txBody>
      </p:sp>
      <p:graphicFrame>
        <p:nvGraphicFramePr>
          <p:cNvPr id="5" name="Google Shape;512;p13">
            <a:extLst>
              <a:ext uri="{FF2B5EF4-FFF2-40B4-BE49-F238E27FC236}">
                <a16:creationId xmlns:a16="http://schemas.microsoft.com/office/drawing/2014/main" id="{4FCE7434-913A-C8AD-092D-E54C3EDDECDC}"/>
              </a:ext>
            </a:extLst>
          </p:cNvPr>
          <p:cNvGraphicFramePr/>
          <p:nvPr>
            <p:extLst>
              <p:ext uri="{D42A27DB-BD31-4B8C-83A1-F6EECF244321}">
                <p14:modId xmlns:p14="http://schemas.microsoft.com/office/powerpoint/2010/main" val="84370993"/>
              </p:ext>
            </p:extLst>
          </p:nvPr>
        </p:nvGraphicFramePr>
        <p:xfrm>
          <a:off x="0" y="978525"/>
          <a:ext cx="9009888" cy="3800740"/>
        </p:xfrm>
        <a:graphic>
          <a:graphicData uri="http://schemas.openxmlformats.org/drawingml/2006/table">
            <a:tbl>
              <a:tblPr>
                <a:noFill/>
                <a:tableStyleId>{16E4A791-2BDF-4CAC-861D-6F0181273765}</a:tableStyleId>
              </a:tblPr>
              <a:tblGrid>
                <a:gridCol w="1074961">
                  <a:extLst>
                    <a:ext uri="{9D8B030D-6E8A-4147-A177-3AD203B41FA5}">
                      <a16:colId xmlns:a16="http://schemas.microsoft.com/office/drawing/2014/main" val="20000"/>
                    </a:ext>
                  </a:extLst>
                </a:gridCol>
                <a:gridCol w="1204943">
                  <a:extLst>
                    <a:ext uri="{9D8B030D-6E8A-4147-A177-3AD203B41FA5}">
                      <a16:colId xmlns:a16="http://schemas.microsoft.com/office/drawing/2014/main" val="20001"/>
                    </a:ext>
                  </a:extLst>
                </a:gridCol>
                <a:gridCol w="1414272">
                  <a:extLst>
                    <a:ext uri="{9D8B030D-6E8A-4147-A177-3AD203B41FA5}">
                      <a16:colId xmlns:a16="http://schemas.microsoft.com/office/drawing/2014/main" val="20002"/>
                    </a:ext>
                  </a:extLst>
                </a:gridCol>
                <a:gridCol w="1426464">
                  <a:extLst>
                    <a:ext uri="{9D8B030D-6E8A-4147-A177-3AD203B41FA5}">
                      <a16:colId xmlns:a16="http://schemas.microsoft.com/office/drawing/2014/main" val="1280598601"/>
                    </a:ext>
                  </a:extLst>
                </a:gridCol>
                <a:gridCol w="1085088">
                  <a:extLst>
                    <a:ext uri="{9D8B030D-6E8A-4147-A177-3AD203B41FA5}">
                      <a16:colId xmlns:a16="http://schemas.microsoft.com/office/drawing/2014/main" val="20003"/>
                    </a:ext>
                  </a:extLst>
                </a:gridCol>
                <a:gridCol w="1439249">
                  <a:extLst>
                    <a:ext uri="{9D8B030D-6E8A-4147-A177-3AD203B41FA5}">
                      <a16:colId xmlns:a16="http://schemas.microsoft.com/office/drawing/2014/main" val="20005"/>
                    </a:ext>
                  </a:extLst>
                </a:gridCol>
                <a:gridCol w="1364911">
                  <a:extLst>
                    <a:ext uri="{9D8B030D-6E8A-4147-A177-3AD203B41FA5}">
                      <a16:colId xmlns:a16="http://schemas.microsoft.com/office/drawing/2014/main" val="20006"/>
                    </a:ext>
                  </a:extLst>
                </a:gridCol>
              </a:tblGrid>
              <a:tr h="929372">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Authors</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Dataset</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Pre-Processing</a:t>
                      </a:r>
                      <a:endParaRPr sz="2000" b="1" u="none" strike="noStrike" cap="none" dirty="0">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1"/>
                          </a:solidFill>
                          <a:latin typeface="Arial"/>
                          <a:ea typeface="Arial"/>
                          <a:cs typeface="Arial"/>
                          <a:sym typeface="Arial"/>
                        </a:rPr>
                        <a:t>Boundary Box Detection</a:t>
                      </a:r>
                      <a:endParaRPr sz="1400" b="1" u="none" strike="noStrike" cap="none" dirty="0">
                        <a:solidFill>
                          <a:schemeClr val="lt1"/>
                        </a:solidFill>
                        <a:latin typeface="Arial"/>
                        <a:ea typeface="Arial"/>
                        <a:cs typeface="Arial"/>
                        <a:sym typeface="Aria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Calculate Volume </a:t>
                      </a:r>
                      <a:endParaRPr sz="2000" b="1" u="none" strike="noStrike" cap="none" dirty="0">
                        <a:solidFill>
                          <a:schemeClr val="lt2"/>
                        </a:solidFill>
                        <a:latin typeface="Be Vietnam Pro"/>
                        <a:ea typeface="Be Vietnam Pro"/>
                        <a:cs typeface="Be Vietnam Pro"/>
                        <a:sym typeface="Be Vietnam Pro"/>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Classification Model</a:t>
                      </a:r>
                      <a:endParaRPr sz="2000" b="1" u="none" strike="noStrike" cap="none" dirty="0">
                        <a:solidFill>
                          <a:schemeClr val="lt2"/>
                        </a:solidFill>
                        <a:latin typeface="Be Vietnam Pro"/>
                        <a:ea typeface="Be Vietnam Pro"/>
                        <a:cs typeface="Be Vietnam Pro"/>
                        <a:sym typeface="Be Vietnam Pro"/>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Evaluation</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extLst>
                  <a:ext uri="{0D108BD9-81ED-4DB2-BD59-A6C34878D82A}">
                    <a16:rowId xmlns:a16="http://schemas.microsoft.com/office/drawing/2014/main" val="10000"/>
                  </a:ext>
                </a:extLst>
              </a:tr>
              <a:tr h="754433">
                <a:tc>
                  <a:txBody>
                    <a:bodyPr/>
                    <a:lstStyle/>
                    <a:p>
                      <a:pPr marL="0" marR="0" lvl="0" indent="0" algn="l" rtl="0">
                        <a:lnSpc>
                          <a:spcPct val="107000"/>
                        </a:lnSpc>
                        <a:spcBef>
                          <a:spcPts val="0"/>
                        </a:spcBef>
                        <a:spcAft>
                          <a:spcPts val="0"/>
                        </a:spcAft>
                        <a:buNone/>
                      </a:pPr>
                      <a:r>
                        <a:rPr lang="en-US" sz="1000" b="0" u="none" strike="noStrike" cap="none">
                          <a:latin typeface="Arial"/>
                          <a:ea typeface="Arial"/>
                          <a:cs typeface="Arial"/>
                          <a:sym typeface="Arial"/>
                        </a:rPr>
                        <a:t>David Ouyang</a:t>
                      </a:r>
                      <a:endParaRPr/>
                    </a:p>
                    <a:p>
                      <a:pPr marL="0" marR="0" lvl="0" indent="0" algn="l" rtl="0">
                        <a:lnSpc>
                          <a:spcPct val="107000"/>
                        </a:lnSpc>
                        <a:spcBef>
                          <a:spcPts val="0"/>
                        </a:spcBef>
                        <a:spcAft>
                          <a:spcPts val="0"/>
                        </a:spcAft>
                        <a:buNone/>
                      </a:pPr>
                      <a:r>
                        <a:rPr lang="en-US" sz="1000" b="0" u="none" strike="noStrike" cap="none">
                          <a:latin typeface="Arial"/>
                          <a:ea typeface="Arial"/>
                          <a:cs typeface="Arial"/>
                          <a:sym typeface="Arial"/>
                        </a:rPr>
                        <a:t>et al. [1]</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b="0" u="none" strike="noStrike" cap="none">
                          <a:latin typeface="Arial"/>
                          <a:ea typeface="Arial"/>
                          <a:cs typeface="Arial"/>
                          <a:sym typeface="Arial"/>
                        </a:rPr>
                        <a:t>EchoNet Dynamic</a:t>
                      </a:r>
                      <a:endParaRPr/>
                    </a:p>
                    <a:p>
                      <a:pPr marL="0" marR="0" lvl="0" indent="0" algn="l" rtl="0">
                        <a:lnSpc>
                          <a:spcPct val="107000"/>
                        </a:lnSpc>
                        <a:spcBef>
                          <a:spcPts val="0"/>
                        </a:spcBef>
                        <a:spcAft>
                          <a:spcPts val="0"/>
                        </a:spcAft>
                        <a:buClr>
                          <a:srgbClr val="000000"/>
                        </a:buClr>
                        <a:buSzPts val="1000"/>
                        <a:buFont typeface="Arial"/>
                        <a:buNone/>
                      </a:pPr>
                      <a:r>
                        <a:rPr lang="en-US" sz="1000" b="0" u="none" strike="noStrike" cap="none">
                          <a:latin typeface="Arial"/>
                          <a:ea typeface="Arial"/>
                          <a:cs typeface="Arial"/>
                          <a:sym typeface="Arial"/>
                        </a:rPr>
                        <a:t>Size= 10,030</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Segmentation </a:t>
                      </a:r>
                      <a:endParaRPr/>
                    </a:p>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Down Sampled (112 * 112)</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b="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u="none" strike="noStrike" cap="none" dirty="0">
                          <a:latin typeface="Arial"/>
                          <a:ea typeface="Arial"/>
                          <a:cs typeface="Arial"/>
                          <a:sym typeface="Arial"/>
                        </a:rPr>
                        <a:t>    _</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EchoNet-Dynamic</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MSE= 7.93%</a:t>
                      </a:r>
                      <a:endParaRPr sz="1000" b="0" u="none" strike="noStrike" cap="none" dirty="0">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R2= 0.81</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653583">
                <a:tc>
                  <a:txBody>
                    <a:bodyPr/>
                    <a:lstStyle/>
                    <a:p>
                      <a:pPr marL="0" marR="0" lvl="0" indent="0" algn="l" rtl="0">
                        <a:lnSpc>
                          <a:spcPct val="107000"/>
                        </a:lnSpc>
                        <a:spcBef>
                          <a:spcPts val="0"/>
                        </a:spcBef>
                        <a:spcAft>
                          <a:spcPts val="0"/>
                        </a:spcAft>
                        <a:buNone/>
                      </a:pPr>
                      <a:r>
                        <a:rPr lang="en-US" sz="1000" u="none" strike="noStrike" cap="none" dirty="0" err="1">
                          <a:latin typeface="Arial"/>
                          <a:ea typeface="Arial"/>
                          <a:cs typeface="Arial"/>
                          <a:sym typeface="Arial"/>
                        </a:rPr>
                        <a:t>Hadrien</a:t>
                      </a:r>
                      <a:r>
                        <a:rPr lang="en-US" sz="1000" u="none" strike="noStrike" cap="none" dirty="0">
                          <a:latin typeface="Arial"/>
                          <a:ea typeface="Arial"/>
                          <a:cs typeface="Arial"/>
                          <a:sym typeface="Arial"/>
                        </a:rPr>
                        <a:t> Reynaud </a:t>
                      </a:r>
                      <a:br>
                        <a:rPr lang="en-US" sz="1000" u="none" strike="noStrike" cap="none" dirty="0">
                          <a:latin typeface="Arial"/>
                          <a:ea typeface="Arial"/>
                          <a:cs typeface="Arial"/>
                          <a:sym typeface="Arial"/>
                        </a:rPr>
                      </a:br>
                      <a:r>
                        <a:rPr lang="en-US" sz="1000" u="none" strike="noStrike" cap="none" dirty="0">
                          <a:latin typeface="Arial"/>
                          <a:ea typeface="Arial"/>
                          <a:cs typeface="Arial"/>
                          <a:sym typeface="Arial"/>
                        </a:rPr>
                        <a:t>et al. [2]</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EchoNet Dynamic, Size= 10,030</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457200" marR="0" lvl="0" indent="0" algn="l" rtl="0">
                        <a:lnSpc>
                          <a:spcPct val="107000"/>
                        </a:lnSpc>
                        <a:spcBef>
                          <a:spcPts val="0"/>
                        </a:spcBef>
                        <a:spcAft>
                          <a:spcPts val="0"/>
                        </a:spcAft>
                        <a:buNone/>
                      </a:pPr>
                      <a:r>
                        <a:rPr lang="en-US" sz="1200" u="none" strike="noStrike" cap="none">
                          <a:latin typeface="Arial"/>
                          <a:ea typeface="Arial"/>
                          <a:cs typeface="Arial"/>
                          <a:sym typeface="Arial"/>
                        </a:rPr>
                        <a:t>_</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u="none" strike="noStrike" cap="none">
                          <a:latin typeface="Arial"/>
                          <a:ea typeface="Arial"/>
                          <a:cs typeface="Arial"/>
                          <a:sym typeface="Arial"/>
                        </a:rPr>
                        <a:t>   _</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a:latin typeface="Arial"/>
                          <a:ea typeface="Arial"/>
                          <a:cs typeface="Arial"/>
                          <a:sym typeface="Arial"/>
                        </a:rPr>
                        <a:t>ResNet</a:t>
                      </a:r>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a:latin typeface="Arial"/>
                          <a:ea typeface="Arial"/>
                          <a:cs typeface="Arial"/>
                          <a:sym typeface="Arial"/>
                        </a:rPr>
                        <a:t>BERT</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i="0" u="none" strike="noStrike" cap="none" dirty="0">
                          <a:solidFill>
                            <a:srgbClr val="000000"/>
                          </a:solidFill>
                          <a:latin typeface="Arial"/>
                          <a:ea typeface="Arial"/>
                          <a:cs typeface="Arial"/>
                          <a:sym typeface="Arial"/>
                        </a:rPr>
                        <a:t>MSE= 7.85%</a:t>
                      </a:r>
                      <a:endParaRPr sz="1000" b="0" i="0" u="none" strike="noStrike" cap="none" dirty="0">
                        <a:solidFill>
                          <a:srgbClr val="000000"/>
                        </a:solidFill>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i="0" u="none" strike="noStrike" cap="none" dirty="0">
                          <a:solidFill>
                            <a:srgbClr val="000000"/>
                          </a:solidFill>
                          <a:latin typeface="Arial"/>
                          <a:ea typeface="Arial"/>
                          <a:cs typeface="Arial"/>
                          <a:sym typeface="Arial"/>
                        </a:rPr>
                        <a:t>R2 = 0.52</a:t>
                      </a:r>
                      <a:endParaRPr sz="10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731676">
                <a:tc>
                  <a:txBody>
                    <a:bodyPr/>
                    <a:lstStyle/>
                    <a:p>
                      <a:pPr marL="0" marR="0" lvl="0" indent="0" algn="l" rtl="0">
                        <a:lnSpc>
                          <a:spcPct val="107000"/>
                        </a:lnSpc>
                        <a:spcBef>
                          <a:spcPts val="0"/>
                        </a:spcBef>
                        <a:spcAft>
                          <a:spcPts val="0"/>
                        </a:spcAft>
                        <a:buNone/>
                      </a:pPr>
                      <a:r>
                        <a:rPr lang="fr-FR" sz="1000" u="none" strike="noStrike" cap="none" dirty="0">
                          <a:latin typeface="Arial"/>
                          <a:ea typeface="Arial"/>
                          <a:cs typeface="Arial"/>
                          <a:sym typeface="Arial"/>
                        </a:rPr>
                        <a:t>Grant Duffy</a:t>
                      </a:r>
                      <a:endParaRPr lang="fr-FR" dirty="0"/>
                    </a:p>
                    <a:p>
                      <a:pPr marL="0" marR="0" lvl="0" indent="0" algn="l" rtl="0">
                        <a:lnSpc>
                          <a:spcPct val="107000"/>
                        </a:lnSpc>
                        <a:spcBef>
                          <a:spcPts val="0"/>
                        </a:spcBef>
                        <a:spcAft>
                          <a:spcPts val="0"/>
                        </a:spcAft>
                        <a:buNone/>
                      </a:pPr>
                      <a:r>
                        <a:rPr lang="fr-FR" sz="1000" u="none" strike="noStrike" cap="none" dirty="0">
                          <a:latin typeface="Arial"/>
                          <a:ea typeface="Arial"/>
                          <a:cs typeface="Arial"/>
                          <a:sym typeface="Arial"/>
                        </a:rPr>
                        <a:t>et al. [3]</a:t>
                      </a:r>
                      <a:endParaRPr lang="fr-F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u="none" strike="noStrike" cap="none" dirty="0">
                          <a:latin typeface="Arial"/>
                          <a:ea typeface="Arial"/>
                          <a:cs typeface="Arial"/>
                          <a:sym typeface="Arial"/>
                        </a:rPr>
                        <a:t>EchoNet Dynamic, Size= 10,030</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457200" marR="0" lvl="0" indent="0" algn="l" rtl="0">
                        <a:lnSpc>
                          <a:spcPct val="107000"/>
                        </a:lnSpc>
                        <a:spcBef>
                          <a:spcPts val="0"/>
                        </a:spcBef>
                        <a:spcAft>
                          <a:spcPts val="0"/>
                        </a:spcAft>
                        <a:buNone/>
                      </a:pPr>
                      <a:r>
                        <a:rPr lang="en-US" sz="1200" u="none" strike="noStrike" cap="none" dirty="0">
                          <a:latin typeface="Arial"/>
                          <a:ea typeface="Arial"/>
                          <a:cs typeface="Arial"/>
                          <a:sym typeface="Arial"/>
                        </a:rPr>
                        <a:t>  _</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u="none" strike="noStrike" cap="none" dirty="0">
                          <a:latin typeface="Arial"/>
                          <a:ea typeface="Arial"/>
                          <a:cs typeface="Arial"/>
                          <a:sym typeface="Arial"/>
                        </a:rPr>
                        <a:t>    _</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dirty="0">
                          <a:latin typeface="Arial"/>
                          <a:ea typeface="Arial"/>
                          <a:cs typeface="Arial"/>
                          <a:sym typeface="Arial"/>
                        </a:rPr>
                        <a:t>DeepLabV3</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MSE= 8.55%</a:t>
                      </a:r>
                      <a:endParaRPr sz="1000" b="0" u="none" strike="noStrike" cap="none" dirty="0">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R2= 0.61</a:t>
                      </a:r>
                      <a:endParaRPr sz="1000" b="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731676">
                <a:tc>
                  <a:txBody>
                    <a:bodyPr/>
                    <a:lstStyle/>
                    <a:p>
                      <a:pPr marL="0" marR="0" lvl="0" indent="0" algn="l" rtl="0">
                        <a:lnSpc>
                          <a:spcPct val="107000"/>
                        </a:lnSpc>
                        <a:spcBef>
                          <a:spcPts val="0"/>
                        </a:spcBef>
                        <a:spcAft>
                          <a:spcPts val="0"/>
                        </a:spcAft>
                        <a:buNone/>
                      </a:pPr>
                      <a:r>
                        <a:rPr lang="en-US" sz="1000" b="0" u="none" strike="noStrike" cap="none" dirty="0">
                          <a:latin typeface="Arial"/>
                          <a:ea typeface="Arial"/>
                          <a:cs typeface="Arial"/>
                          <a:sym typeface="Arial"/>
                        </a:rPr>
                        <a:t>Proposed </a:t>
                      </a:r>
                    </a:p>
                    <a:p>
                      <a:pPr marL="0" marR="0" lvl="0" indent="0" algn="l" rtl="0">
                        <a:lnSpc>
                          <a:spcPct val="107000"/>
                        </a:lnSpc>
                        <a:spcBef>
                          <a:spcPts val="0"/>
                        </a:spcBef>
                        <a:spcAft>
                          <a:spcPts val="0"/>
                        </a:spcAft>
                        <a:buNone/>
                      </a:pPr>
                      <a:r>
                        <a:rPr lang="en-US" sz="1000" b="0" u="none" strike="noStrike" cap="none" dirty="0">
                          <a:latin typeface="Arial"/>
                          <a:cs typeface="Arial"/>
                          <a:sym typeface="Arial"/>
                        </a:rPr>
                        <a:t>System </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000"/>
                        <a:buFont typeface="Noto Sans Symbols"/>
                        <a:buNone/>
                      </a:pPr>
                      <a:r>
                        <a:rPr lang="en-US" sz="1000" b="0" u="none" strike="noStrike" cap="none" dirty="0">
                          <a:latin typeface="Arial"/>
                          <a:ea typeface="Arial"/>
                          <a:cs typeface="Arial"/>
                          <a:sym typeface="Arial"/>
                        </a:rPr>
                        <a:t>EchoNet Dynamic,</a:t>
                      </a:r>
                      <a:br>
                        <a:rPr lang="en-US" sz="1000" b="0" u="none" strike="noStrike" cap="none" dirty="0">
                          <a:latin typeface="Arial"/>
                          <a:ea typeface="Arial"/>
                          <a:cs typeface="Arial"/>
                          <a:sym typeface="Arial"/>
                        </a:rPr>
                      </a:br>
                      <a:r>
                        <a:rPr lang="en-US" sz="1000" b="0" u="none" strike="noStrike" cap="none" dirty="0">
                          <a:latin typeface="Arial"/>
                          <a:ea typeface="Arial"/>
                          <a:cs typeface="Arial"/>
                          <a:sym typeface="Arial"/>
                        </a:rPr>
                        <a:t>Size= 10,030</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000"/>
                        <a:buFont typeface="Noto Sans Symbols"/>
                        <a:buNone/>
                      </a:pPr>
                      <a:r>
                        <a:rPr lang="en-US" sz="1000" b="0" u="none" strike="noStrike" cap="none" dirty="0">
                          <a:latin typeface="Arial"/>
                          <a:ea typeface="Arial"/>
                          <a:cs typeface="Arial"/>
                          <a:sym typeface="Arial"/>
                        </a:rPr>
                        <a:t>Transformer</a:t>
                      </a:r>
                    </a:p>
                    <a:p>
                      <a:pPr marL="0" marR="0" lvl="0" indent="0" algn="ctr" defTabSz="914400" rtl="0" eaLnBrk="1" fontAlgn="auto" latinLnBrk="0" hangingPunct="1">
                        <a:lnSpc>
                          <a:spcPct val="107000"/>
                        </a:lnSpc>
                        <a:spcBef>
                          <a:spcPts val="0"/>
                        </a:spcBef>
                        <a:spcAft>
                          <a:spcPts val="0"/>
                        </a:spcAft>
                        <a:buClr>
                          <a:srgbClr val="000000"/>
                        </a:buClr>
                        <a:buSzPts val="1000"/>
                        <a:buFont typeface="Noto Sans Symbols"/>
                        <a:buNone/>
                        <a:tabLst/>
                        <a:defRPr/>
                      </a:pPr>
                      <a:r>
                        <a:rPr lang="en-US" sz="1000" b="0" u="none" strike="noStrike" cap="none" dirty="0">
                          <a:latin typeface="Arial"/>
                          <a:ea typeface="Arial"/>
                          <a:cs typeface="Arial"/>
                          <a:sym typeface="Arial"/>
                        </a:rPr>
                        <a:t>“Detect ES,ED”</a:t>
                      </a:r>
                    </a:p>
                    <a:p>
                      <a:pPr marL="0" marR="0" lvl="0" indent="0" algn="ctr" rtl="0">
                        <a:lnSpc>
                          <a:spcPct val="107000"/>
                        </a:lnSpc>
                        <a:spcBef>
                          <a:spcPts val="0"/>
                        </a:spcBef>
                        <a:spcAft>
                          <a:spcPts val="0"/>
                        </a:spcAft>
                        <a:buClr>
                          <a:srgbClr val="000000"/>
                        </a:buClr>
                        <a:buSzPts val="1000"/>
                        <a:buFont typeface="Noto Sans Symbols"/>
                        <a:buNone/>
                      </a:pPr>
                      <a:endParaRPr lang="en-US" sz="1000" b="0" u="none" strike="noStrike" cap="none" dirty="0">
                        <a:latin typeface="Arial"/>
                        <a:ea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000"/>
                        <a:buFont typeface="Noto Sans Symbols"/>
                        <a:buNone/>
                      </a:pPr>
                      <a:r>
                        <a:rPr lang="en-US" sz="1000" b="0" i="0" u="none" strike="noStrike" cap="none" dirty="0">
                          <a:solidFill>
                            <a:srgbClr val="000000"/>
                          </a:solidFill>
                          <a:latin typeface="Arial"/>
                          <a:ea typeface="Arial"/>
                          <a:cs typeface="Arial"/>
                          <a:sym typeface="Arial"/>
                        </a:rPr>
                        <a:t>U-Net  </a:t>
                      </a: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000"/>
                        <a:buFont typeface="Noto Sans Symbols"/>
                        <a:buNone/>
                      </a:pPr>
                      <a:r>
                        <a:rPr lang="en-US" sz="1000" b="0" i="0" u="none" strike="noStrike" cap="none" dirty="0">
                          <a:solidFill>
                            <a:srgbClr val="000000"/>
                          </a:solidFill>
                          <a:latin typeface="Arial"/>
                          <a:ea typeface="Arial"/>
                          <a:cs typeface="Arial"/>
                          <a:sym typeface="Arial"/>
                        </a:rPr>
                        <a:t>Simpson’s</a:t>
                      </a:r>
                    </a:p>
                    <a:p>
                      <a:pPr marL="0" marR="0" lvl="0" indent="0" algn="ctr" rtl="0">
                        <a:lnSpc>
                          <a:spcPct val="107000"/>
                        </a:lnSpc>
                        <a:spcBef>
                          <a:spcPts val="0"/>
                        </a:spcBef>
                        <a:spcAft>
                          <a:spcPts val="0"/>
                        </a:spcAft>
                        <a:buClr>
                          <a:srgbClr val="000000"/>
                        </a:buClr>
                        <a:buSzPts val="1000"/>
                        <a:buFont typeface="Noto Sans Symbols"/>
                        <a:buNone/>
                      </a:pPr>
                      <a:r>
                        <a:rPr lang="en-US" sz="1000" b="0" i="0" u="none" strike="noStrike" cap="none" dirty="0">
                          <a:solidFill>
                            <a:srgbClr val="000000"/>
                          </a:solidFill>
                          <a:latin typeface="Arial"/>
                          <a:ea typeface="Arial"/>
                          <a:cs typeface="Arial"/>
                          <a:sym typeface="Arial"/>
                        </a:rPr>
                        <a:t> Method</a:t>
                      </a:r>
                      <a:endParaRPr sz="1000" b="0" i="0" u="none" strike="noStrike" cap="none" dirty="0">
                        <a:solidFill>
                          <a:srgbClr val="000000"/>
                        </a:solidFill>
                        <a:latin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Thresholding </a:t>
                      </a:r>
                      <a:endParaRPr dirty="0"/>
                    </a:p>
                    <a:p>
                      <a:pPr marL="457200" marR="0" lvl="0" indent="0" algn="l" rtl="0">
                        <a:lnSpc>
                          <a:spcPct val="107000"/>
                        </a:lnSpc>
                        <a:spcBef>
                          <a:spcPts val="800"/>
                        </a:spcBef>
                        <a:spcAft>
                          <a:spcPts val="0"/>
                        </a:spcAft>
                        <a:buNone/>
                      </a:pPr>
                      <a:r>
                        <a:rPr lang="en-US" sz="1000" b="0" u="none" strike="noStrike" cap="none" dirty="0">
                          <a:latin typeface="Arial"/>
                          <a:ea typeface="Arial"/>
                          <a:cs typeface="Arial"/>
                          <a:sym typeface="Arial"/>
                        </a:rPr>
                        <a:t> </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MSE= 7.7%</a:t>
                      </a:r>
                      <a:endParaRPr lang="en-US" sz="1000" b="0" u="none" strike="noStrike" cap="none" dirty="0">
                        <a:latin typeface="Arial"/>
                        <a:ea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2832897612"/>
                  </a:ext>
                </a:extLst>
              </a:tr>
            </a:tbl>
          </a:graphicData>
        </a:graphic>
      </p:graphicFrame>
      <p:sp>
        <p:nvSpPr>
          <p:cNvPr id="6" name="Rectangle: Rounded Corners 5">
            <a:extLst>
              <a:ext uri="{FF2B5EF4-FFF2-40B4-BE49-F238E27FC236}">
                <a16:creationId xmlns:a16="http://schemas.microsoft.com/office/drawing/2014/main" id="{A6BB9B67-5DE4-6FB9-9B46-935225E25F12}"/>
              </a:ext>
            </a:extLst>
          </p:cNvPr>
          <p:cNvSpPr/>
          <p:nvPr/>
        </p:nvSpPr>
        <p:spPr>
          <a:xfrm>
            <a:off x="7644954" y="4187411"/>
            <a:ext cx="1072326" cy="460748"/>
          </a:xfrm>
          <a:prstGeom prst="roundRect">
            <a:avLst/>
          </a:prstGeom>
          <a:noFill/>
          <a:ln w="9525" cap="flat" cmpd="sng" algn="ctr">
            <a:solidFill>
              <a:schemeClr val="tx2">
                <a:lumMod val="40000"/>
                <a:lumOff val="60000"/>
              </a:schemeClr>
            </a:solidFill>
            <a:prstDash val="solid"/>
            <a:round/>
            <a:headEnd type="none" w="med" len="med"/>
            <a:tailEnd type="none" w="med" len="med"/>
          </a:ln>
          <a:effectLst>
            <a:glow rad="101600">
              <a:schemeClr val="tx2">
                <a:lumMod val="60000"/>
                <a:lumOff val="40000"/>
                <a:alpha val="60000"/>
              </a:schemeClr>
            </a:glow>
          </a:effectLst>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88189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11" grpId="0"/>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26"/>
          <p:cNvSpPr txBox="1">
            <a:spLocks noGrp="1"/>
          </p:cNvSpPr>
          <p:nvPr>
            <p:ph type="title"/>
          </p:nvPr>
        </p:nvSpPr>
        <p:spPr>
          <a:xfrm>
            <a:off x="0" y="176641"/>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sz="2800" u="sng"/>
              <a:t>Demo</a:t>
            </a:r>
            <a:endParaRPr sz="2500" u="sng"/>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p:nvPr/>
        </p:nvSpPr>
        <p:spPr>
          <a:xfrm>
            <a:off x="7165700" y="3770506"/>
            <a:ext cx="2305181" cy="1041740"/>
          </a:xfrm>
          <a:custGeom>
            <a:avLst/>
            <a:gdLst/>
            <a:ahLst/>
            <a:cxnLst/>
            <a:rect l="l" t="t" r="r" b="b"/>
            <a:pathLst>
              <a:path w="24237" h="10953" extrusionOk="0">
                <a:moveTo>
                  <a:pt x="7194" y="0"/>
                </a:moveTo>
                <a:cubicBezTo>
                  <a:pt x="7043" y="0"/>
                  <a:pt x="6943" y="101"/>
                  <a:pt x="6918" y="251"/>
                </a:cubicBezTo>
                <a:lnTo>
                  <a:pt x="5640" y="9249"/>
                </a:lnTo>
                <a:lnTo>
                  <a:pt x="4211" y="3810"/>
                </a:lnTo>
                <a:cubicBezTo>
                  <a:pt x="4189" y="3698"/>
                  <a:pt x="4106" y="3606"/>
                  <a:pt x="3981" y="3606"/>
                </a:cubicBezTo>
                <a:cubicBezTo>
                  <a:pt x="3966" y="3606"/>
                  <a:pt x="3951" y="3607"/>
                  <a:pt x="3935" y="3609"/>
                </a:cubicBezTo>
                <a:cubicBezTo>
                  <a:pt x="3810" y="3609"/>
                  <a:pt x="3710" y="3685"/>
                  <a:pt x="3685" y="3810"/>
                </a:cubicBezTo>
                <a:lnTo>
                  <a:pt x="3008" y="6592"/>
                </a:lnTo>
                <a:lnTo>
                  <a:pt x="301" y="6592"/>
                </a:lnTo>
                <a:cubicBezTo>
                  <a:pt x="126" y="6592"/>
                  <a:pt x="1" y="6717"/>
                  <a:pt x="1" y="6868"/>
                </a:cubicBezTo>
                <a:cubicBezTo>
                  <a:pt x="1" y="7018"/>
                  <a:pt x="126" y="7143"/>
                  <a:pt x="301" y="7143"/>
                </a:cubicBezTo>
                <a:lnTo>
                  <a:pt x="3234" y="7143"/>
                </a:lnTo>
                <a:cubicBezTo>
                  <a:pt x="3359" y="7143"/>
                  <a:pt x="3484" y="7043"/>
                  <a:pt x="3509" y="6918"/>
                </a:cubicBezTo>
                <a:lnTo>
                  <a:pt x="3960" y="5038"/>
                </a:lnTo>
                <a:lnTo>
                  <a:pt x="5439" y="10727"/>
                </a:lnTo>
                <a:cubicBezTo>
                  <a:pt x="5489" y="10853"/>
                  <a:pt x="5590" y="10953"/>
                  <a:pt x="5715" y="10953"/>
                </a:cubicBezTo>
                <a:lnTo>
                  <a:pt x="5740" y="10953"/>
                </a:lnTo>
                <a:cubicBezTo>
                  <a:pt x="5865" y="10928"/>
                  <a:pt x="5965" y="10828"/>
                  <a:pt x="5991" y="10702"/>
                </a:cubicBezTo>
                <a:lnTo>
                  <a:pt x="7244" y="2005"/>
                </a:lnTo>
                <a:lnTo>
                  <a:pt x="8146" y="6918"/>
                </a:lnTo>
                <a:cubicBezTo>
                  <a:pt x="8171" y="7043"/>
                  <a:pt x="8296" y="7143"/>
                  <a:pt x="8422" y="7143"/>
                </a:cubicBezTo>
                <a:lnTo>
                  <a:pt x="9875" y="7168"/>
                </a:lnTo>
                <a:cubicBezTo>
                  <a:pt x="10001" y="7168"/>
                  <a:pt x="10126" y="7093"/>
                  <a:pt x="10151" y="6968"/>
                </a:cubicBezTo>
                <a:lnTo>
                  <a:pt x="11429" y="2106"/>
                </a:lnTo>
                <a:lnTo>
                  <a:pt x="13585" y="10727"/>
                </a:lnTo>
                <a:cubicBezTo>
                  <a:pt x="13610" y="10853"/>
                  <a:pt x="13735" y="10953"/>
                  <a:pt x="13860" y="10953"/>
                </a:cubicBezTo>
                <a:cubicBezTo>
                  <a:pt x="13986" y="10928"/>
                  <a:pt x="14111" y="10853"/>
                  <a:pt x="14136" y="10727"/>
                </a:cubicBezTo>
                <a:lnTo>
                  <a:pt x="15364" y="4612"/>
                </a:lnTo>
                <a:lnTo>
                  <a:pt x="16241" y="8146"/>
                </a:lnTo>
                <a:cubicBezTo>
                  <a:pt x="16266" y="8246"/>
                  <a:pt x="16367" y="8346"/>
                  <a:pt x="16492" y="8346"/>
                </a:cubicBezTo>
                <a:cubicBezTo>
                  <a:pt x="16617" y="8346"/>
                  <a:pt x="16742" y="8271"/>
                  <a:pt x="16768" y="8171"/>
                </a:cubicBezTo>
                <a:lnTo>
                  <a:pt x="17394" y="6492"/>
                </a:lnTo>
                <a:lnTo>
                  <a:pt x="18196" y="10301"/>
                </a:lnTo>
                <a:cubicBezTo>
                  <a:pt x="18221" y="10427"/>
                  <a:pt x="18321" y="10527"/>
                  <a:pt x="18472" y="10527"/>
                </a:cubicBezTo>
                <a:cubicBezTo>
                  <a:pt x="18597" y="10527"/>
                  <a:pt x="18697" y="10427"/>
                  <a:pt x="18722" y="10301"/>
                </a:cubicBezTo>
                <a:lnTo>
                  <a:pt x="19825" y="5289"/>
                </a:lnTo>
                <a:lnTo>
                  <a:pt x="20251" y="7193"/>
                </a:lnTo>
                <a:cubicBezTo>
                  <a:pt x="20276" y="7319"/>
                  <a:pt x="20402" y="7394"/>
                  <a:pt x="20527" y="7394"/>
                </a:cubicBezTo>
                <a:lnTo>
                  <a:pt x="23935" y="7394"/>
                </a:lnTo>
                <a:cubicBezTo>
                  <a:pt x="24111" y="7394"/>
                  <a:pt x="24236" y="7269"/>
                  <a:pt x="24236" y="7118"/>
                </a:cubicBezTo>
                <a:cubicBezTo>
                  <a:pt x="24236" y="6968"/>
                  <a:pt x="24111" y="6843"/>
                  <a:pt x="23935" y="6843"/>
                </a:cubicBezTo>
                <a:lnTo>
                  <a:pt x="20753" y="6843"/>
                </a:lnTo>
                <a:lnTo>
                  <a:pt x="20101" y="3935"/>
                </a:lnTo>
                <a:cubicBezTo>
                  <a:pt x="20051" y="3810"/>
                  <a:pt x="19950" y="3710"/>
                  <a:pt x="19825" y="3710"/>
                </a:cubicBezTo>
                <a:cubicBezTo>
                  <a:pt x="19675" y="3710"/>
                  <a:pt x="19575" y="3810"/>
                  <a:pt x="19549" y="3935"/>
                </a:cubicBezTo>
                <a:lnTo>
                  <a:pt x="18472" y="8898"/>
                </a:lnTo>
                <a:lnTo>
                  <a:pt x="17720" y="5414"/>
                </a:lnTo>
                <a:cubicBezTo>
                  <a:pt x="17695" y="5289"/>
                  <a:pt x="17595" y="5188"/>
                  <a:pt x="17469" y="5188"/>
                </a:cubicBezTo>
                <a:cubicBezTo>
                  <a:pt x="17344" y="5188"/>
                  <a:pt x="17244" y="5264"/>
                  <a:pt x="17194" y="5364"/>
                </a:cubicBezTo>
                <a:lnTo>
                  <a:pt x="16567" y="7118"/>
                </a:lnTo>
                <a:lnTo>
                  <a:pt x="15615" y="3284"/>
                </a:lnTo>
                <a:cubicBezTo>
                  <a:pt x="15565" y="3158"/>
                  <a:pt x="15464" y="3058"/>
                  <a:pt x="15339" y="3058"/>
                </a:cubicBezTo>
                <a:cubicBezTo>
                  <a:pt x="15189" y="3083"/>
                  <a:pt x="15088" y="3158"/>
                  <a:pt x="15063" y="3284"/>
                </a:cubicBezTo>
                <a:lnTo>
                  <a:pt x="13835" y="9399"/>
                </a:lnTo>
                <a:lnTo>
                  <a:pt x="11705" y="928"/>
                </a:lnTo>
                <a:cubicBezTo>
                  <a:pt x="11680" y="802"/>
                  <a:pt x="11580" y="702"/>
                  <a:pt x="11454" y="702"/>
                </a:cubicBezTo>
                <a:lnTo>
                  <a:pt x="11429" y="702"/>
                </a:lnTo>
                <a:cubicBezTo>
                  <a:pt x="11304" y="702"/>
                  <a:pt x="11204" y="802"/>
                  <a:pt x="11179" y="928"/>
                </a:cubicBezTo>
                <a:lnTo>
                  <a:pt x="9675" y="6617"/>
                </a:lnTo>
                <a:lnTo>
                  <a:pt x="8672" y="6592"/>
                </a:lnTo>
                <a:lnTo>
                  <a:pt x="7469" y="226"/>
                </a:lnTo>
                <a:cubicBezTo>
                  <a:pt x="7444" y="101"/>
                  <a:pt x="7319" y="0"/>
                  <a:pt x="7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
          <p:cNvSpPr txBox="1">
            <a:spLocks noGrp="1"/>
          </p:cNvSpPr>
          <p:nvPr>
            <p:ph type="title"/>
          </p:nvPr>
        </p:nvSpPr>
        <p:spPr>
          <a:xfrm>
            <a:off x="401950" y="1701571"/>
            <a:ext cx="2305200"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a:latin typeface="Arial Rounded"/>
                <a:ea typeface="Arial Rounded"/>
                <a:cs typeface="Arial Rounded"/>
                <a:sym typeface="Arial Rounded"/>
              </a:rPr>
              <a:t>Problem Definition</a:t>
            </a:r>
            <a:endParaRPr sz="1400" b="1">
              <a:latin typeface="Arial Rounded"/>
              <a:ea typeface="Arial Rounded"/>
              <a:cs typeface="Arial Rounded"/>
              <a:sym typeface="Arial Rounded"/>
            </a:endParaRPr>
          </a:p>
        </p:txBody>
      </p:sp>
      <p:sp>
        <p:nvSpPr>
          <p:cNvPr id="116" name="Google Shape;116;p3"/>
          <p:cNvSpPr txBox="1">
            <a:spLocks noGrp="1"/>
          </p:cNvSpPr>
          <p:nvPr>
            <p:ph type="title" idx="9"/>
          </p:nvPr>
        </p:nvSpPr>
        <p:spPr>
          <a:xfrm>
            <a:off x="2700971" y="1691597"/>
            <a:ext cx="3969213"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a:latin typeface="Arial Rounded"/>
                <a:ea typeface="Arial Rounded"/>
                <a:cs typeface="Arial Rounded"/>
                <a:sym typeface="Arial Rounded"/>
              </a:rPr>
              <a:t>System Architecture</a:t>
            </a:r>
            <a:endParaRPr sz="1400" b="1">
              <a:latin typeface="Arial Rounded"/>
              <a:ea typeface="Arial Rounded"/>
              <a:cs typeface="Arial Rounded"/>
              <a:sym typeface="Arial Rounded"/>
            </a:endParaRPr>
          </a:p>
        </p:txBody>
      </p:sp>
      <p:sp>
        <p:nvSpPr>
          <p:cNvPr id="117" name="Google Shape;117;p3"/>
          <p:cNvSpPr txBox="1">
            <a:spLocks noGrp="1"/>
          </p:cNvSpPr>
          <p:nvPr>
            <p:ph type="title" idx="15"/>
          </p:nvPr>
        </p:nvSpPr>
        <p:spPr>
          <a:xfrm>
            <a:off x="3462028" y="2883706"/>
            <a:ext cx="2305200"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a:latin typeface="Arial Rounded"/>
                <a:ea typeface="Arial Rounded"/>
                <a:cs typeface="Arial Rounded"/>
                <a:sym typeface="Arial Rounded"/>
              </a:rPr>
              <a:t>Literature Review</a:t>
            </a:r>
            <a:endParaRPr/>
          </a:p>
        </p:txBody>
      </p:sp>
      <p:sp>
        <p:nvSpPr>
          <p:cNvPr id="118" name="Google Shape;118;p3"/>
          <p:cNvSpPr txBox="1">
            <a:spLocks noGrp="1"/>
          </p:cNvSpPr>
          <p:nvPr>
            <p:ph type="title" idx="3"/>
          </p:nvPr>
        </p:nvSpPr>
        <p:spPr>
          <a:xfrm>
            <a:off x="319337" y="2882411"/>
            <a:ext cx="2305200"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a:latin typeface="Arial Rounded"/>
                <a:ea typeface="Arial Rounded"/>
                <a:cs typeface="Arial Rounded"/>
                <a:sym typeface="Arial Rounded"/>
              </a:rPr>
              <a:t>Motivation</a:t>
            </a:r>
            <a:endParaRPr sz="1400" b="1">
              <a:latin typeface="Arial Rounded"/>
              <a:ea typeface="Arial Rounded"/>
              <a:cs typeface="Arial Rounded"/>
              <a:sym typeface="Arial Rounded"/>
            </a:endParaRPr>
          </a:p>
        </p:txBody>
      </p:sp>
      <p:sp>
        <p:nvSpPr>
          <p:cNvPr id="119" name="Google Shape;119;p3"/>
          <p:cNvSpPr txBox="1">
            <a:spLocks noGrp="1"/>
          </p:cNvSpPr>
          <p:nvPr>
            <p:ph type="title" idx="6"/>
          </p:nvPr>
        </p:nvSpPr>
        <p:spPr>
          <a:xfrm>
            <a:off x="362109" y="4107528"/>
            <a:ext cx="2372524"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a:latin typeface="Arial Rounded"/>
                <a:ea typeface="Arial Rounded"/>
                <a:cs typeface="Arial Rounded"/>
                <a:sym typeface="Arial Rounded"/>
              </a:rPr>
              <a:t>Objectives</a:t>
            </a:r>
            <a:endParaRPr sz="1400" b="1">
              <a:latin typeface="Arial Rounded"/>
              <a:ea typeface="Arial Rounded"/>
              <a:cs typeface="Arial Rounded"/>
              <a:sym typeface="Arial Rounded"/>
            </a:endParaRPr>
          </a:p>
        </p:txBody>
      </p:sp>
      <p:sp>
        <p:nvSpPr>
          <p:cNvPr id="120" name="Google Shape;120;p3"/>
          <p:cNvSpPr txBox="1">
            <a:spLocks noGrp="1"/>
          </p:cNvSpPr>
          <p:nvPr>
            <p:ph type="title" idx="18"/>
          </p:nvPr>
        </p:nvSpPr>
        <p:spPr>
          <a:xfrm>
            <a:off x="0" y="-89497"/>
            <a:ext cx="914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solidFill>
                  <a:srgbClr val="FF5631"/>
                </a:solidFill>
              </a:rPr>
              <a:t>Agenda</a:t>
            </a:r>
            <a:endParaRPr>
              <a:solidFill>
                <a:srgbClr val="FF5631"/>
              </a:solidFill>
            </a:endParaRPr>
          </a:p>
        </p:txBody>
      </p:sp>
      <p:sp>
        <p:nvSpPr>
          <p:cNvPr id="121" name="Google Shape;121;p3"/>
          <p:cNvSpPr txBox="1"/>
          <p:nvPr/>
        </p:nvSpPr>
        <p:spPr>
          <a:xfrm>
            <a:off x="6108305" y="1680731"/>
            <a:ext cx="3084674"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400" b="1" i="0" u="none" strike="noStrike" cap="none">
                <a:solidFill>
                  <a:schemeClr val="lt2"/>
                </a:solidFill>
                <a:latin typeface="Arial Rounded"/>
                <a:ea typeface="Arial Rounded"/>
                <a:cs typeface="Arial Rounded"/>
                <a:sym typeface="Arial Rounded"/>
              </a:rPr>
              <a:t> Experimental Results</a:t>
            </a:r>
            <a:endParaRPr/>
          </a:p>
        </p:txBody>
      </p:sp>
      <p:sp>
        <p:nvSpPr>
          <p:cNvPr id="122" name="Google Shape;122;p3"/>
          <p:cNvSpPr txBox="1"/>
          <p:nvPr/>
        </p:nvSpPr>
        <p:spPr>
          <a:xfrm>
            <a:off x="6472095" y="3022557"/>
            <a:ext cx="2357093"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400" b="1" i="0" u="none" strike="noStrike" cap="none">
                <a:solidFill>
                  <a:schemeClr val="lt2"/>
                </a:solidFill>
                <a:latin typeface="Arial Rounded"/>
                <a:ea typeface="Arial Rounded"/>
                <a:cs typeface="Arial Rounded"/>
                <a:sym typeface="Arial Rounded"/>
              </a:rPr>
              <a:t>Conclusion</a:t>
            </a:r>
            <a:endParaRPr/>
          </a:p>
        </p:txBody>
      </p:sp>
      <p:sp>
        <p:nvSpPr>
          <p:cNvPr id="123" name="Google Shape;123;p3"/>
          <p:cNvSpPr txBox="1"/>
          <p:nvPr/>
        </p:nvSpPr>
        <p:spPr>
          <a:xfrm>
            <a:off x="6449463" y="4107528"/>
            <a:ext cx="2305200"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400" b="1" i="0" u="none" strike="noStrike" cap="none">
                <a:solidFill>
                  <a:schemeClr val="lt2"/>
                </a:solidFill>
                <a:latin typeface="Arial Rounded"/>
                <a:ea typeface="Arial Rounded"/>
                <a:cs typeface="Arial Rounded"/>
                <a:sym typeface="Arial Rounded"/>
              </a:rPr>
              <a:t>Future Work</a:t>
            </a:r>
            <a:endParaRPr/>
          </a:p>
        </p:txBody>
      </p:sp>
      <p:sp>
        <p:nvSpPr>
          <p:cNvPr id="124" name="Google Shape;124;p3"/>
          <p:cNvSpPr/>
          <p:nvPr/>
        </p:nvSpPr>
        <p:spPr>
          <a:xfrm>
            <a:off x="1176144" y="1116103"/>
            <a:ext cx="604516"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25" name="Google Shape;125;p3"/>
          <p:cNvSpPr txBox="1">
            <a:spLocks noGrp="1"/>
          </p:cNvSpPr>
          <p:nvPr>
            <p:ph type="title" idx="2"/>
          </p:nvPr>
        </p:nvSpPr>
        <p:spPr>
          <a:xfrm>
            <a:off x="1030694" y="1216909"/>
            <a:ext cx="894000" cy="35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dirty="0">
                <a:solidFill>
                  <a:srgbClr val="EBEFF8"/>
                </a:solidFill>
              </a:rPr>
              <a:t>01</a:t>
            </a:r>
            <a:r>
              <a:rPr lang="en-US" dirty="0"/>
              <a:t> </a:t>
            </a:r>
            <a:endParaRPr dirty="0"/>
          </a:p>
        </p:txBody>
      </p:sp>
      <p:grpSp>
        <p:nvGrpSpPr>
          <p:cNvPr id="126" name="Google Shape;126;p3"/>
          <p:cNvGrpSpPr/>
          <p:nvPr/>
        </p:nvGrpSpPr>
        <p:grpSpPr>
          <a:xfrm>
            <a:off x="1053724" y="2261665"/>
            <a:ext cx="894000" cy="572700"/>
            <a:chOff x="2332510" y="880475"/>
            <a:chExt cx="894000" cy="572700"/>
          </a:xfrm>
        </p:grpSpPr>
        <p:sp>
          <p:nvSpPr>
            <p:cNvPr id="127" name="Google Shape;127;p3"/>
            <p:cNvSpPr/>
            <p:nvPr/>
          </p:nvSpPr>
          <p:spPr>
            <a:xfrm>
              <a:off x="2479646" y="880475"/>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28" name="Google Shape;128;p3"/>
            <p:cNvSpPr txBox="1"/>
            <p:nvPr/>
          </p:nvSpPr>
          <p:spPr>
            <a:xfrm>
              <a:off x="2332510" y="989860"/>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02</a:t>
              </a:r>
              <a:r>
                <a:rPr lang="en-US" sz="3000" b="1" i="0" u="none" strike="noStrike" cap="none">
                  <a:solidFill>
                    <a:schemeClr val="dk1"/>
                  </a:solidFill>
                  <a:latin typeface="Be Vietnam Pro"/>
                  <a:ea typeface="Be Vietnam Pro"/>
                  <a:cs typeface="Be Vietnam Pro"/>
                  <a:sym typeface="Be Vietnam Pro"/>
                </a:rPr>
                <a:t> </a:t>
              </a:r>
              <a:endParaRPr/>
            </a:p>
          </p:txBody>
        </p:sp>
      </p:grpSp>
      <p:sp>
        <p:nvSpPr>
          <p:cNvPr id="129" name="Google Shape;129;p3"/>
          <p:cNvSpPr txBox="1"/>
          <p:nvPr/>
        </p:nvSpPr>
        <p:spPr>
          <a:xfrm>
            <a:off x="7096156" y="1229623"/>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a:t>
            </a:r>
            <a:endParaRPr sz="3000" b="1" i="0" u="none" strike="noStrike" cap="none">
              <a:solidFill>
                <a:schemeClr val="dk1"/>
              </a:solidFill>
              <a:latin typeface="Be Vietnam Pro"/>
              <a:ea typeface="Be Vietnam Pro"/>
              <a:cs typeface="Be Vietnam Pro"/>
              <a:sym typeface="Be Vietnam Pro"/>
            </a:endParaRPr>
          </a:p>
        </p:txBody>
      </p:sp>
      <p:grpSp>
        <p:nvGrpSpPr>
          <p:cNvPr id="130" name="Google Shape;130;p3"/>
          <p:cNvGrpSpPr/>
          <p:nvPr/>
        </p:nvGrpSpPr>
        <p:grpSpPr>
          <a:xfrm>
            <a:off x="4166025" y="1061852"/>
            <a:ext cx="894000" cy="572700"/>
            <a:chOff x="1113384" y="2259995"/>
            <a:chExt cx="894000" cy="572700"/>
          </a:xfrm>
        </p:grpSpPr>
        <p:sp>
          <p:nvSpPr>
            <p:cNvPr id="131" name="Google Shape;131;p3"/>
            <p:cNvSpPr/>
            <p:nvPr/>
          </p:nvSpPr>
          <p:spPr>
            <a:xfrm>
              <a:off x="1252074" y="2259995"/>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32" name="Google Shape;132;p3"/>
            <p:cNvSpPr txBox="1"/>
            <p:nvPr/>
          </p:nvSpPr>
          <p:spPr>
            <a:xfrm>
              <a:off x="1113384" y="2375751"/>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04</a:t>
              </a:r>
              <a:r>
                <a:rPr lang="en-US" sz="3000" b="1" i="0" u="none" strike="noStrike" cap="none">
                  <a:solidFill>
                    <a:schemeClr val="dk1"/>
                  </a:solidFill>
                  <a:latin typeface="Be Vietnam Pro"/>
                  <a:ea typeface="Be Vietnam Pro"/>
                  <a:cs typeface="Be Vietnam Pro"/>
                  <a:sym typeface="Be Vietnam Pro"/>
                </a:rPr>
                <a:t> </a:t>
              </a:r>
              <a:endParaRPr/>
            </a:p>
          </p:txBody>
        </p:sp>
      </p:grpSp>
      <p:grpSp>
        <p:nvGrpSpPr>
          <p:cNvPr id="133" name="Google Shape;133;p3"/>
          <p:cNvGrpSpPr/>
          <p:nvPr/>
        </p:nvGrpSpPr>
        <p:grpSpPr>
          <a:xfrm>
            <a:off x="4170095" y="2193473"/>
            <a:ext cx="894000" cy="572700"/>
            <a:chOff x="4161805" y="1756709"/>
            <a:chExt cx="894000" cy="572700"/>
          </a:xfrm>
        </p:grpSpPr>
        <p:sp>
          <p:nvSpPr>
            <p:cNvPr id="134" name="Google Shape;134;p3"/>
            <p:cNvSpPr/>
            <p:nvPr/>
          </p:nvSpPr>
          <p:spPr>
            <a:xfrm>
              <a:off x="4306287" y="1756709"/>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35" name="Google Shape;135;p3"/>
            <p:cNvSpPr txBox="1"/>
            <p:nvPr/>
          </p:nvSpPr>
          <p:spPr>
            <a:xfrm>
              <a:off x="4161805" y="1863659"/>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05</a:t>
              </a:r>
              <a:r>
                <a:rPr lang="en-US" sz="3000" b="1" i="0" u="none" strike="noStrike" cap="none">
                  <a:solidFill>
                    <a:schemeClr val="dk1"/>
                  </a:solidFill>
                  <a:latin typeface="Be Vietnam Pro"/>
                  <a:ea typeface="Be Vietnam Pro"/>
                  <a:cs typeface="Be Vietnam Pro"/>
                  <a:sym typeface="Be Vietnam Pro"/>
                </a:rPr>
                <a:t> </a:t>
              </a:r>
              <a:endParaRPr/>
            </a:p>
          </p:txBody>
        </p:sp>
      </p:grpSp>
      <p:grpSp>
        <p:nvGrpSpPr>
          <p:cNvPr id="136" name="Google Shape;136;p3"/>
          <p:cNvGrpSpPr/>
          <p:nvPr/>
        </p:nvGrpSpPr>
        <p:grpSpPr>
          <a:xfrm>
            <a:off x="7185715" y="1082306"/>
            <a:ext cx="894000" cy="572700"/>
            <a:chOff x="1105257" y="3476247"/>
            <a:chExt cx="894000" cy="572700"/>
          </a:xfrm>
        </p:grpSpPr>
        <p:sp>
          <p:nvSpPr>
            <p:cNvPr id="137" name="Google Shape;137;p3"/>
            <p:cNvSpPr/>
            <p:nvPr/>
          </p:nvSpPr>
          <p:spPr>
            <a:xfrm>
              <a:off x="1252074" y="3476247"/>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38" name="Google Shape;138;p3"/>
            <p:cNvSpPr txBox="1"/>
            <p:nvPr/>
          </p:nvSpPr>
          <p:spPr>
            <a:xfrm>
              <a:off x="1105257" y="3567315"/>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07</a:t>
              </a:r>
              <a:r>
                <a:rPr lang="en-US" sz="3000" b="1" i="0" u="none" strike="noStrike" cap="none">
                  <a:solidFill>
                    <a:schemeClr val="dk1"/>
                  </a:solidFill>
                  <a:latin typeface="Be Vietnam Pro"/>
                  <a:ea typeface="Be Vietnam Pro"/>
                  <a:cs typeface="Be Vietnam Pro"/>
                  <a:sym typeface="Be Vietnam Pro"/>
                </a:rPr>
                <a:t> </a:t>
              </a:r>
              <a:endParaRPr/>
            </a:p>
          </p:txBody>
        </p:sp>
      </p:grpSp>
      <p:grpSp>
        <p:nvGrpSpPr>
          <p:cNvPr id="139" name="Google Shape;139;p3"/>
          <p:cNvGrpSpPr/>
          <p:nvPr/>
        </p:nvGrpSpPr>
        <p:grpSpPr>
          <a:xfrm>
            <a:off x="7185715" y="2194381"/>
            <a:ext cx="894000" cy="572700"/>
            <a:chOff x="4152276" y="2917961"/>
            <a:chExt cx="894000" cy="572700"/>
          </a:xfrm>
        </p:grpSpPr>
        <p:sp>
          <p:nvSpPr>
            <p:cNvPr id="140" name="Google Shape;140;p3"/>
            <p:cNvSpPr/>
            <p:nvPr/>
          </p:nvSpPr>
          <p:spPr>
            <a:xfrm>
              <a:off x="4306287" y="2917961"/>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41" name="Google Shape;141;p3"/>
            <p:cNvSpPr txBox="1"/>
            <p:nvPr/>
          </p:nvSpPr>
          <p:spPr>
            <a:xfrm>
              <a:off x="4152276" y="3010276"/>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08</a:t>
              </a:r>
              <a:r>
                <a:rPr lang="en-US" sz="3000" b="1" i="0" u="none" strike="noStrike" cap="none">
                  <a:solidFill>
                    <a:schemeClr val="dk1"/>
                  </a:solidFill>
                  <a:latin typeface="Be Vietnam Pro"/>
                  <a:ea typeface="Be Vietnam Pro"/>
                  <a:cs typeface="Be Vietnam Pro"/>
                  <a:sym typeface="Be Vietnam Pro"/>
                </a:rPr>
                <a:t> </a:t>
              </a:r>
              <a:endParaRPr/>
            </a:p>
          </p:txBody>
        </p:sp>
      </p:grpSp>
      <p:sp>
        <p:nvSpPr>
          <p:cNvPr id="142" name="Google Shape;142;p3"/>
          <p:cNvSpPr txBox="1"/>
          <p:nvPr/>
        </p:nvSpPr>
        <p:spPr>
          <a:xfrm>
            <a:off x="3532977" y="4107528"/>
            <a:ext cx="2305200"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endParaRPr sz="1400" b="1" i="0" u="none" strike="noStrike" cap="none">
              <a:solidFill>
                <a:schemeClr val="lt2"/>
              </a:solidFill>
              <a:latin typeface="Arial Rounded"/>
              <a:ea typeface="Arial Rounded"/>
              <a:cs typeface="Arial Rounded"/>
              <a:sym typeface="Arial Rounded"/>
            </a:endParaRPr>
          </a:p>
        </p:txBody>
      </p:sp>
      <p:grpSp>
        <p:nvGrpSpPr>
          <p:cNvPr id="143" name="Google Shape;143;p3"/>
          <p:cNvGrpSpPr/>
          <p:nvPr/>
        </p:nvGrpSpPr>
        <p:grpSpPr>
          <a:xfrm>
            <a:off x="1035190" y="3474293"/>
            <a:ext cx="894000" cy="572700"/>
            <a:chOff x="7109613" y="1066432"/>
            <a:chExt cx="894000" cy="572700"/>
          </a:xfrm>
        </p:grpSpPr>
        <p:sp>
          <p:nvSpPr>
            <p:cNvPr id="144" name="Google Shape;144;p3"/>
            <p:cNvSpPr/>
            <p:nvPr/>
          </p:nvSpPr>
          <p:spPr>
            <a:xfrm>
              <a:off x="7256749" y="1066432"/>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45" name="Google Shape;145;p3"/>
            <p:cNvSpPr txBox="1"/>
            <p:nvPr/>
          </p:nvSpPr>
          <p:spPr>
            <a:xfrm>
              <a:off x="7109613" y="1171860"/>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03</a:t>
              </a:r>
              <a:r>
                <a:rPr lang="en-US" sz="3000" b="1" i="0" u="none" strike="noStrike" cap="none">
                  <a:solidFill>
                    <a:schemeClr val="dk1"/>
                  </a:solidFill>
                  <a:latin typeface="Be Vietnam Pro"/>
                  <a:ea typeface="Be Vietnam Pro"/>
                  <a:cs typeface="Be Vietnam Pro"/>
                  <a:sym typeface="Be Vietnam Pro"/>
                </a:rPr>
                <a:t> </a:t>
              </a:r>
              <a:endParaRPr/>
            </a:p>
          </p:txBody>
        </p:sp>
      </p:grpSp>
      <p:grpSp>
        <p:nvGrpSpPr>
          <p:cNvPr id="146" name="Google Shape;146;p3"/>
          <p:cNvGrpSpPr/>
          <p:nvPr/>
        </p:nvGrpSpPr>
        <p:grpSpPr>
          <a:xfrm>
            <a:off x="4170066" y="3450015"/>
            <a:ext cx="894000" cy="572700"/>
            <a:chOff x="7121679" y="2258041"/>
            <a:chExt cx="894000" cy="572700"/>
          </a:xfrm>
        </p:grpSpPr>
        <p:sp>
          <p:nvSpPr>
            <p:cNvPr id="147" name="Google Shape;147;p3"/>
            <p:cNvSpPr/>
            <p:nvPr/>
          </p:nvSpPr>
          <p:spPr>
            <a:xfrm>
              <a:off x="7256749" y="2258041"/>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48" name="Google Shape;148;p3"/>
            <p:cNvSpPr txBox="1"/>
            <p:nvPr/>
          </p:nvSpPr>
          <p:spPr>
            <a:xfrm>
              <a:off x="7121679" y="2370269"/>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06</a:t>
              </a:r>
              <a:endParaRPr sz="3000" b="1" i="0" u="none" strike="noStrike" cap="none">
                <a:solidFill>
                  <a:schemeClr val="dk1"/>
                </a:solidFill>
                <a:latin typeface="Be Vietnam Pro"/>
                <a:ea typeface="Be Vietnam Pro"/>
                <a:cs typeface="Be Vietnam Pro"/>
                <a:sym typeface="Be Vietnam Pro"/>
              </a:endParaRPr>
            </a:p>
          </p:txBody>
        </p:sp>
      </p:grpSp>
      <p:grpSp>
        <p:nvGrpSpPr>
          <p:cNvPr id="149" name="Google Shape;149;p3"/>
          <p:cNvGrpSpPr/>
          <p:nvPr/>
        </p:nvGrpSpPr>
        <p:grpSpPr>
          <a:xfrm>
            <a:off x="7198583" y="3499954"/>
            <a:ext cx="894000" cy="572700"/>
            <a:chOff x="7104309" y="3474293"/>
            <a:chExt cx="894000" cy="572700"/>
          </a:xfrm>
        </p:grpSpPr>
        <p:sp>
          <p:nvSpPr>
            <p:cNvPr id="150" name="Google Shape;150;p3"/>
            <p:cNvSpPr/>
            <p:nvPr/>
          </p:nvSpPr>
          <p:spPr>
            <a:xfrm>
              <a:off x="7256749" y="3474293"/>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51" name="Google Shape;151;p3"/>
            <p:cNvSpPr txBox="1"/>
            <p:nvPr/>
          </p:nvSpPr>
          <p:spPr>
            <a:xfrm>
              <a:off x="7104309" y="3579984"/>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09</a:t>
              </a:r>
              <a:r>
                <a:rPr lang="en-US" sz="3000" b="1" i="0" u="none" strike="noStrike" cap="none">
                  <a:solidFill>
                    <a:schemeClr val="dk1"/>
                  </a:solidFill>
                  <a:latin typeface="Be Vietnam Pro"/>
                  <a:ea typeface="Be Vietnam Pro"/>
                  <a:cs typeface="Be Vietnam Pro"/>
                  <a:sym typeface="Be Vietnam Pro"/>
                </a:rPr>
                <a:t> </a:t>
              </a:r>
              <a:endParaRPr/>
            </a:p>
          </p:txBody>
        </p:sp>
      </p:grpSp>
      <p:sp>
        <p:nvSpPr>
          <p:cNvPr id="152" name="Google Shape;152;p3"/>
          <p:cNvSpPr txBox="1"/>
          <p:nvPr/>
        </p:nvSpPr>
        <p:spPr>
          <a:xfrm>
            <a:off x="3143240" y="4107528"/>
            <a:ext cx="3084674"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400" b="1" i="0" u="none" strike="noStrike" cap="none">
                <a:solidFill>
                  <a:schemeClr val="lt2"/>
                </a:solidFill>
                <a:latin typeface="Arial Rounded"/>
                <a:ea typeface="Arial Rounded"/>
                <a:cs typeface="Arial Rounded"/>
                <a:sym typeface="Arial Rounded"/>
              </a:rPr>
              <a:t>Methodology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27"/>
          <p:cNvSpPr txBox="1">
            <a:spLocks noGrp="1"/>
          </p:cNvSpPr>
          <p:nvPr>
            <p:ph type="title"/>
          </p:nvPr>
        </p:nvSpPr>
        <p:spPr>
          <a:xfrm>
            <a:off x="1794374" y="2151375"/>
            <a:ext cx="3656053"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dirty="0"/>
              <a:t>Conclusion</a:t>
            </a:r>
            <a:endParaRPr dirty="0"/>
          </a:p>
        </p:txBody>
      </p:sp>
      <p:sp>
        <p:nvSpPr>
          <p:cNvPr id="713" name="Google Shape;713;p27"/>
          <p:cNvSpPr txBox="1">
            <a:spLocks noGrp="1"/>
          </p:cNvSpPr>
          <p:nvPr>
            <p:ph type="title" idx="2"/>
          </p:nvPr>
        </p:nvSpPr>
        <p:spPr>
          <a:xfrm>
            <a:off x="720000" y="2153575"/>
            <a:ext cx="11274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08</a:t>
            </a:r>
            <a:endParaRPr/>
          </a:p>
        </p:txBody>
      </p:sp>
      <p:grpSp>
        <p:nvGrpSpPr>
          <p:cNvPr id="714" name="Google Shape;714;p27"/>
          <p:cNvGrpSpPr/>
          <p:nvPr/>
        </p:nvGrpSpPr>
        <p:grpSpPr>
          <a:xfrm>
            <a:off x="4895064" y="1325233"/>
            <a:ext cx="2882755" cy="2493035"/>
            <a:chOff x="5548150" y="1325249"/>
            <a:chExt cx="2882755" cy="2493035"/>
          </a:xfrm>
        </p:grpSpPr>
        <p:sp>
          <p:nvSpPr>
            <p:cNvPr id="715" name="Google Shape;715;p27"/>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27"/>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27"/>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27"/>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27"/>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27"/>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27"/>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27"/>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27"/>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27"/>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27"/>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27"/>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27"/>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27"/>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27"/>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27"/>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27"/>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27"/>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27"/>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27"/>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27"/>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27"/>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27"/>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27"/>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27"/>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27"/>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27"/>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27"/>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27"/>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27"/>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27"/>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27"/>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27"/>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27"/>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27"/>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27"/>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27"/>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27"/>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27"/>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27"/>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55" name="Google Shape;755;p27"/>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27"/>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28"/>
          <p:cNvSpPr/>
          <p:nvPr/>
        </p:nvSpPr>
        <p:spPr>
          <a:xfrm>
            <a:off x="7217417" y="0"/>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2" name="Google Shape;762;p28"/>
          <p:cNvSpPr/>
          <p:nvPr/>
        </p:nvSpPr>
        <p:spPr>
          <a:xfrm>
            <a:off x="29359" y="3047374"/>
            <a:ext cx="1911904" cy="2096126"/>
          </a:xfrm>
          <a:prstGeom prst="rect">
            <a:avLst/>
          </a:prstGeom>
          <a:noFill/>
          <a:ln>
            <a:noFill/>
          </a:ln>
        </p:spPr>
        <p:txBody>
          <a:bodyPr spcFirstLastPara="1" wrap="square" lIns="91425" tIns="45700" rIns="91425" bIns="45700" anchor="ctr" anchorCtr="0">
            <a:spAutoFit/>
          </a:bodyPr>
          <a:lstStyle/>
          <a:p>
            <a:pPr marL="285750" indent="-285750">
              <a:buClr>
                <a:srgbClr val="00B0AC"/>
              </a:buClr>
              <a:buSzPts val="1800"/>
              <a:buFont typeface="Wingdings" panose="05000000000000000000" pitchFamily="2" charset="2"/>
              <a:buChar char="Ø"/>
            </a:pPr>
            <a:endParaRPr sz="1800" b="1">
              <a:solidFill>
                <a:schemeClr val="lt1"/>
              </a:solidFill>
              <a:latin typeface="Archivo"/>
              <a:cs typeface="Archivo"/>
            </a:endParaRPr>
          </a:p>
        </p:txBody>
      </p:sp>
      <p:sp>
        <p:nvSpPr>
          <p:cNvPr id="763" name="Google Shape;763;p28"/>
          <p:cNvSpPr/>
          <p:nvPr/>
        </p:nvSpPr>
        <p:spPr>
          <a:xfrm>
            <a:off x="7232096" y="3047374"/>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4" name="Google Shape;764;p28"/>
          <p:cNvSpPr txBox="1">
            <a:spLocks noGrp="1"/>
          </p:cNvSpPr>
          <p:nvPr>
            <p:ph type="title"/>
          </p:nvPr>
        </p:nvSpPr>
        <p:spPr>
          <a:xfrm>
            <a:off x="29359" y="114587"/>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t>Conclusions</a:t>
            </a:r>
            <a:endParaRPr dirty="0"/>
          </a:p>
        </p:txBody>
      </p:sp>
      <p:sp>
        <p:nvSpPr>
          <p:cNvPr id="765" name="Google Shape;765;p28"/>
          <p:cNvSpPr/>
          <p:nvPr/>
        </p:nvSpPr>
        <p:spPr>
          <a:xfrm>
            <a:off x="148791" y="1584722"/>
            <a:ext cx="9114641" cy="646290"/>
          </a:xfrm>
          <a:prstGeom prst="rect">
            <a:avLst/>
          </a:prstGeom>
          <a:noFill/>
          <a:ln>
            <a:noFill/>
          </a:ln>
        </p:spPr>
        <p:txBody>
          <a:bodyPr spcFirstLastPara="1" wrap="square" lIns="91425" tIns="45700" rIns="91425" bIns="45700" anchor="ctr" anchorCtr="0">
            <a:spAutoFit/>
          </a:bodyPr>
          <a:lstStyle/>
          <a:p>
            <a:pPr marL="285750" marR="0" lvl="0" indent="-285750" algn="l" rtl="0">
              <a:spcBef>
                <a:spcPts val="0"/>
              </a:spcBef>
              <a:spcAft>
                <a:spcPts val="0"/>
              </a:spcAft>
              <a:buClr>
                <a:srgbClr val="00B0AC"/>
              </a:buClr>
              <a:buSzPts val="1800"/>
              <a:buFont typeface="Wingdings" panose="05000000000000000000" pitchFamily="2" charset="2"/>
              <a:buChar char="Ø"/>
            </a:pPr>
            <a:r>
              <a:rPr lang="en-US" sz="1800" b="1" i="0" u="none" strike="noStrike" cap="none" dirty="0">
                <a:solidFill>
                  <a:schemeClr val="lt1"/>
                </a:solidFill>
                <a:latin typeface="Archivo"/>
                <a:ea typeface="Archivo"/>
                <a:cs typeface="Archivo"/>
                <a:sym typeface="Archivo"/>
              </a:rPr>
              <a:t>Accurately calculated ejection fraction for patients and, based on it, classified their condition as normal or abnormal.</a:t>
            </a:r>
            <a:endParaRPr dirty="0"/>
          </a:p>
        </p:txBody>
      </p:sp>
      <p:sp>
        <p:nvSpPr>
          <p:cNvPr id="3" name="TextBox 2">
            <a:extLst>
              <a:ext uri="{FF2B5EF4-FFF2-40B4-BE49-F238E27FC236}">
                <a16:creationId xmlns:a16="http://schemas.microsoft.com/office/drawing/2014/main" id="{D38D31ED-34A0-5EA8-727D-89E747377029}"/>
              </a:ext>
            </a:extLst>
          </p:cNvPr>
          <p:cNvSpPr txBox="1"/>
          <p:nvPr/>
        </p:nvSpPr>
        <p:spPr>
          <a:xfrm>
            <a:off x="148790" y="2405210"/>
            <a:ext cx="8495337" cy="369291"/>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285750" indent="-285750">
              <a:buClr>
                <a:srgbClr val="00B0AC"/>
              </a:buClr>
              <a:buSzPts val="1800"/>
              <a:buFont typeface="Wingdings" panose="05000000000000000000" pitchFamily="2" charset="2"/>
              <a:buChar char="Ø"/>
              <a:defRPr sz="1800" b="1">
                <a:solidFill>
                  <a:schemeClr val="lt1"/>
                </a:solidFill>
                <a:latin typeface="Archivo"/>
                <a:ea typeface="Archivo"/>
                <a:cs typeface="Archivo"/>
              </a:defRPr>
            </a:lvl1pPr>
          </a:lstStyle>
          <a:p>
            <a:r>
              <a:rPr lang="en-US" dirty="0">
                <a:sym typeface="Archivo"/>
              </a:rPr>
              <a:t>Worked with different models in different phases of the system.</a:t>
            </a:r>
            <a:endParaRPr lang="en-US" dirty="0"/>
          </a:p>
        </p:txBody>
      </p:sp>
      <p:sp>
        <p:nvSpPr>
          <p:cNvPr id="5" name="TextBox 4">
            <a:extLst>
              <a:ext uri="{FF2B5EF4-FFF2-40B4-BE49-F238E27FC236}">
                <a16:creationId xmlns:a16="http://schemas.microsoft.com/office/drawing/2014/main" id="{BD8370E2-2340-E01C-407B-3DA305F0F587}"/>
              </a:ext>
            </a:extLst>
          </p:cNvPr>
          <p:cNvSpPr txBox="1"/>
          <p:nvPr/>
        </p:nvSpPr>
        <p:spPr>
          <a:xfrm>
            <a:off x="148790" y="2943781"/>
            <a:ext cx="6870192" cy="369332"/>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RPr/>
            </a:defPPr>
            <a:lvl1pPr marL="285750" indent="-285750">
              <a:buClr>
                <a:srgbClr val="00B0AC"/>
              </a:buClr>
              <a:buSzPts val="1800"/>
              <a:buFont typeface="Wingdings" panose="05000000000000000000" pitchFamily="2" charset="2"/>
              <a:buChar char="Ø"/>
              <a:defRPr sz="1800" b="1">
                <a:solidFill>
                  <a:schemeClr val="lt1"/>
                </a:solidFill>
                <a:latin typeface="Archivo"/>
                <a:ea typeface="Archivo"/>
                <a:cs typeface="Archivo"/>
              </a:defRPr>
            </a:lvl1pPr>
          </a:lstStyle>
          <a:p>
            <a:r>
              <a:rPr lang="en-US" dirty="0">
                <a:sym typeface="Archivo"/>
              </a:rPr>
              <a:t>Achieved high results with a large dataset.</a:t>
            </a:r>
            <a:endParaRPr lang="en-US" dirty="0"/>
          </a:p>
        </p:txBody>
      </p:sp>
      <p:sp>
        <p:nvSpPr>
          <p:cNvPr id="7" name="TextBox 6">
            <a:extLst>
              <a:ext uri="{FF2B5EF4-FFF2-40B4-BE49-F238E27FC236}">
                <a16:creationId xmlns:a16="http://schemas.microsoft.com/office/drawing/2014/main" id="{91CA75F8-469D-EC7F-8176-BB8CEC2F7BA0}"/>
              </a:ext>
            </a:extLst>
          </p:cNvPr>
          <p:cNvSpPr txBox="1"/>
          <p:nvPr/>
        </p:nvSpPr>
        <p:spPr>
          <a:xfrm>
            <a:off x="148790" y="3482393"/>
            <a:ext cx="6870192" cy="369332"/>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RPr/>
            </a:defPPr>
            <a:lvl1pPr marL="285750" indent="-285750">
              <a:buClr>
                <a:srgbClr val="00B0AC"/>
              </a:buClr>
              <a:buSzPts val="1800"/>
              <a:buFont typeface="Wingdings" panose="05000000000000000000" pitchFamily="2" charset="2"/>
              <a:buChar char="Ø"/>
              <a:defRPr sz="1800" b="1">
                <a:solidFill>
                  <a:schemeClr val="lt1"/>
                </a:solidFill>
                <a:latin typeface="Archivo"/>
                <a:ea typeface="Archivo"/>
                <a:cs typeface="Archivo"/>
              </a:defRPr>
            </a:lvl1pPr>
          </a:lstStyle>
          <a:p>
            <a:r>
              <a:rPr lang="en-US" dirty="0">
                <a:sym typeface="Archivo"/>
              </a:rPr>
              <a:t>Developed an accessible and effective user interface.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65"/>
                                        </p:tgtEl>
                                        <p:attrNameLst>
                                          <p:attrName>style.visibility</p:attrName>
                                        </p:attrNameLst>
                                      </p:cBhvr>
                                      <p:to>
                                        <p:strVal val="visible"/>
                                      </p:to>
                                    </p:set>
                                    <p:animEffect transition="in" filter="wipe(down)">
                                      <p:cBhvr>
                                        <p:cTn id="7" dur="500"/>
                                        <p:tgtEl>
                                          <p:spTgt spid="7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 grpId="0"/>
      <p:bldP spid="3" grpId="0"/>
      <p:bldP spid="5"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29"/>
          <p:cNvSpPr txBox="1">
            <a:spLocks noGrp="1"/>
          </p:cNvSpPr>
          <p:nvPr>
            <p:ph type="title"/>
          </p:nvPr>
        </p:nvSpPr>
        <p:spPr>
          <a:xfrm>
            <a:off x="1641975" y="2151375"/>
            <a:ext cx="33552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dirty="0"/>
              <a:t>Future Work</a:t>
            </a:r>
            <a:endParaRPr dirty="0"/>
          </a:p>
        </p:txBody>
      </p:sp>
      <p:sp>
        <p:nvSpPr>
          <p:cNvPr id="771" name="Google Shape;771;p29"/>
          <p:cNvSpPr txBox="1">
            <a:spLocks noGrp="1"/>
          </p:cNvSpPr>
          <p:nvPr>
            <p:ph type="title" idx="2"/>
          </p:nvPr>
        </p:nvSpPr>
        <p:spPr>
          <a:xfrm>
            <a:off x="596000" y="2153575"/>
            <a:ext cx="11004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09</a:t>
            </a:r>
            <a:endParaRPr/>
          </a:p>
        </p:txBody>
      </p:sp>
      <p:grpSp>
        <p:nvGrpSpPr>
          <p:cNvPr id="772" name="Google Shape;772;p29"/>
          <p:cNvGrpSpPr/>
          <p:nvPr/>
        </p:nvGrpSpPr>
        <p:grpSpPr>
          <a:xfrm>
            <a:off x="5245039" y="1325233"/>
            <a:ext cx="2882755" cy="2493035"/>
            <a:chOff x="5548150" y="1325249"/>
            <a:chExt cx="2882755" cy="2493035"/>
          </a:xfrm>
        </p:grpSpPr>
        <p:sp>
          <p:nvSpPr>
            <p:cNvPr id="773" name="Google Shape;773;p29"/>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29"/>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29"/>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29"/>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29"/>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29"/>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29"/>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29"/>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29"/>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29"/>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29"/>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29"/>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29"/>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29"/>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29"/>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29"/>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29"/>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29"/>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29"/>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29"/>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29"/>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29"/>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29"/>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29"/>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29"/>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29"/>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29"/>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29"/>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29"/>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29"/>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29"/>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29"/>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29"/>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29"/>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29"/>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29"/>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29"/>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29"/>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29"/>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29"/>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29"/>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29"/>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30"/>
          <p:cNvSpPr/>
          <p:nvPr/>
        </p:nvSpPr>
        <p:spPr>
          <a:xfrm>
            <a:off x="7217417" y="0"/>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0" name="Google Shape;820;p30"/>
          <p:cNvSpPr/>
          <p:nvPr/>
        </p:nvSpPr>
        <p:spPr>
          <a:xfrm>
            <a:off x="29359" y="3047374"/>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1" name="Google Shape;821;p30"/>
          <p:cNvSpPr/>
          <p:nvPr/>
        </p:nvSpPr>
        <p:spPr>
          <a:xfrm>
            <a:off x="7232096" y="3047374"/>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2" name="Google Shape;822;p30"/>
          <p:cNvSpPr txBox="1">
            <a:spLocks noGrp="1"/>
          </p:cNvSpPr>
          <p:nvPr>
            <p:ph type="title"/>
          </p:nvPr>
        </p:nvSpPr>
        <p:spPr>
          <a:xfrm>
            <a:off x="0" y="103937"/>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Future Work</a:t>
            </a:r>
            <a:endParaRPr/>
          </a:p>
        </p:txBody>
      </p:sp>
      <p:sp>
        <p:nvSpPr>
          <p:cNvPr id="823" name="Google Shape;823;p30"/>
          <p:cNvSpPr/>
          <p:nvPr/>
        </p:nvSpPr>
        <p:spPr>
          <a:xfrm>
            <a:off x="200047" y="1634481"/>
            <a:ext cx="9114641" cy="923289"/>
          </a:xfrm>
          <a:prstGeom prst="rect">
            <a:avLst/>
          </a:prstGeom>
          <a:noFill/>
          <a:ln>
            <a:noFill/>
          </a:ln>
        </p:spPr>
        <p:txBody>
          <a:bodyPr spcFirstLastPara="1" wrap="square" lIns="91425" tIns="45700" rIns="91425" bIns="45700" anchor="ctr" anchorCtr="0">
            <a:spAutoFit/>
          </a:bodyPr>
          <a:lstStyle/>
          <a:p>
            <a:pPr marL="285750" indent="-285750">
              <a:buClr>
                <a:srgbClr val="00B0AC"/>
              </a:buClr>
              <a:buSzPts val="1800"/>
              <a:buFont typeface="Wingdings" panose="05000000000000000000" pitchFamily="2" charset="2"/>
              <a:buChar char="Ø"/>
            </a:pPr>
            <a:r>
              <a:rPr lang="en-US" sz="1800" b="1" dirty="0">
                <a:solidFill>
                  <a:schemeClr val="lt1"/>
                </a:solidFill>
                <a:latin typeface="Archivo"/>
                <a:cs typeface="Archivo"/>
                <a:sym typeface="Archivo"/>
              </a:rPr>
              <a:t>The size and characteristics of the dataset influence the selection of the model, leading to potential variations in system architecture and performance outcomes.</a:t>
            </a:r>
            <a:endParaRPr sz="1800" b="1" dirty="0">
              <a:solidFill>
                <a:schemeClr val="lt1"/>
              </a:solidFill>
              <a:latin typeface="Archivo"/>
              <a:cs typeface="Archivo"/>
            </a:endParaRPr>
          </a:p>
        </p:txBody>
      </p:sp>
      <p:sp>
        <p:nvSpPr>
          <p:cNvPr id="3" name="TextBox 2">
            <a:extLst>
              <a:ext uri="{FF2B5EF4-FFF2-40B4-BE49-F238E27FC236}">
                <a16:creationId xmlns:a16="http://schemas.microsoft.com/office/drawing/2014/main" id="{7D20B199-333F-F51D-AFAD-CA2C6F33F017}"/>
              </a:ext>
            </a:extLst>
          </p:cNvPr>
          <p:cNvSpPr txBox="1"/>
          <p:nvPr/>
        </p:nvSpPr>
        <p:spPr>
          <a:xfrm>
            <a:off x="200047" y="2816542"/>
            <a:ext cx="8943953" cy="923289"/>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285750" indent="-285750">
              <a:buClr>
                <a:srgbClr val="00B0AC"/>
              </a:buClr>
              <a:buSzPts val="1800"/>
              <a:buFont typeface="Wingdings" panose="05000000000000000000" pitchFamily="2" charset="2"/>
              <a:buChar char="Ø"/>
              <a:defRPr sz="1800" b="1">
                <a:solidFill>
                  <a:schemeClr val="lt1"/>
                </a:solidFill>
                <a:latin typeface="Archivo"/>
                <a:cs typeface="Archivo"/>
              </a:defRPr>
            </a:lvl1pPr>
          </a:lstStyle>
          <a:p>
            <a:r>
              <a:rPr lang="en-US" dirty="0">
                <a:sym typeface="Archivo"/>
              </a:rPr>
              <a:t>With upcoming advancements in technology, the application will not only predict the ejection fraction but also pinpoint dysfunction within the left ventricle, potentially predicting the onset of diseases.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23"/>
                                        </p:tgtEl>
                                        <p:attrNameLst>
                                          <p:attrName>style.visibility</p:attrName>
                                        </p:attrNameLst>
                                      </p:cBhvr>
                                      <p:to>
                                        <p:strVal val="visible"/>
                                      </p:to>
                                    </p:set>
                                    <p:animEffect transition="in" filter="wipe(down)">
                                      <p:cBhvr>
                                        <p:cTn id="7" dur="500"/>
                                        <p:tgtEl>
                                          <p:spTgt spid="8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1"/>
          <p:cNvSpPr txBox="1">
            <a:spLocks noGrp="1"/>
          </p:cNvSpPr>
          <p:nvPr>
            <p:ph type="title"/>
          </p:nvPr>
        </p:nvSpPr>
        <p:spPr>
          <a:xfrm>
            <a:off x="1718175" y="2151379"/>
            <a:ext cx="2882700" cy="75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Tools</a:t>
            </a:r>
            <a:endParaRPr/>
          </a:p>
        </p:txBody>
      </p:sp>
      <p:sp>
        <p:nvSpPr>
          <p:cNvPr id="829" name="Google Shape;829;p31"/>
          <p:cNvSpPr txBox="1">
            <a:spLocks noGrp="1"/>
          </p:cNvSpPr>
          <p:nvPr>
            <p:ph type="title" idx="2"/>
          </p:nvPr>
        </p:nvSpPr>
        <p:spPr>
          <a:xfrm>
            <a:off x="720000" y="2153575"/>
            <a:ext cx="11595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09</a:t>
            </a:r>
            <a:endParaRPr/>
          </a:p>
        </p:txBody>
      </p:sp>
      <p:grpSp>
        <p:nvGrpSpPr>
          <p:cNvPr id="830" name="Google Shape;830;p31"/>
          <p:cNvGrpSpPr/>
          <p:nvPr/>
        </p:nvGrpSpPr>
        <p:grpSpPr>
          <a:xfrm>
            <a:off x="4619339" y="1325233"/>
            <a:ext cx="2882755" cy="2493035"/>
            <a:chOff x="5548150" y="1325249"/>
            <a:chExt cx="2882755" cy="2493035"/>
          </a:xfrm>
        </p:grpSpPr>
        <p:sp>
          <p:nvSpPr>
            <p:cNvPr id="831" name="Google Shape;831;p31"/>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31"/>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31"/>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31"/>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31"/>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31"/>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31"/>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31"/>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31"/>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31"/>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31"/>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31"/>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31"/>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31"/>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31"/>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31"/>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31"/>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31"/>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31"/>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31"/>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31"/>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31"/>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31"/>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31"/>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31"/>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31"/>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31"/>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31"/>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31"/>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31"/>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31"/>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31"/>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31"/>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31"/>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31"/>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31"/>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31"/>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31"/>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31"/>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31"/>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31"/>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31"/>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3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t>Tools</a:t>
            </a:r>
            <a:endParaRPr dirty="0"/>
          </a:p>
        </p:txBody>
      </p:sp>
      <p:grpSp>
        <p:nvGrpSpPr>
          <p:cNvPr id="2" name="Group 1">
            <a:extLst>
              <a:ext uri="{FF2B5EF4-FFF2-40B4-BE49-F238E27FC236}">
                <a16:creationId xmlns:a16="http://schemas.microsoft.com/office/drawing/2014/main" id="{7E0D28BC-1C5B-428E-8744-DF35E2AE1896}"/>
              </a:ext>
            </a:extLst>
          </p:cNvPr>
          <p:cNvGrpSpPr/>
          <p:nvPr/>
        </p:nvGrpSpPr>
        <p:grpSpPr>
          <a:xfrm>
            <a:off x="2292769" y="1484704"/>
            <a:ext cx="4803898" cy="1087046"/>
            <a:chOff x="720001" y="1234122"/>
            <a:chExt cx="4803898" cy="1087046"/>
          </a:xfrm>
        </p:grpSpPr>
        <p:grpSp>
          <p:nvGrpSpPr>
            <p:cNvPr id="878" name="Google Shape;878;p32"/>
            <p:cNvGrpSpPr/>
            <p:nvPr/>
          </p:nvGrpSpPr>
          <p:grpSpPr>
            <a:xfrm>
              <a:off x="720001" y="1234122"/>
              <a:ext cx="4803898" cy="1087046"/>
              <a:chOff x="1" y="-1"/>
              <a:chExt cx="4803898" cy="1087046"/>
            </a:xfrm>
          </p:grpSpPr>
          <p:sp>
            <p:nvSpPr>
              <p:cNvPr id="879" name="Google Shape;879;p32"/>
              <p:cNvSpPr/>
              <p:nvPr/>
            </p:nvSpPr>
            <p:spPr>
              <a:xfrm rot="5400000">
                <a:off x="-163056" y="163056"/>
                <a:ext cx="1087046" cy="760932"/>
              </a:xfrm>
              <a:prstGeom prst="chevron">
                <a:avLst>
                  <a:gd name="adj" fmla="val 50000"/>
                </a:avLst>
              </a:prstGeom>
              <a:gradFill>
                <a:gsLst>
                  <a:gs pos="0">
                    <a:srgbClr val="FF9900"/>
                  </a:gs>
                  <a:gs pos="100000">
                    <a:srgbClr val="FFC000"/>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2"/>
              <p:cNvSpPr txBox="1"/>
              <p:nvPr/>
            </p:nvSpPr>
            <p:spPr>
              <a:xfrm>
                <a:off x="1" y="380465"/>
                <a:ext cx="760932" cy="326114"/>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dirty="0">
                    <a:solidFill>
                      <a:schemeClr val="lt1"/>
                    </a:solidFill>
                    <a:latin typeface="Arial"/>
                    <a:ea typeface="Arial"/>
                    <a:cs typeface="Arial"/>
                    <a:sym typeface="Arial"/>
                  </a:rPr>
                  <a:t>Python </a:t>
                </a:r>
                <a:endParaRPr sz="1800" b="0" i="0" u="none" strike="noStrike" cap="none" dirty="0">
                  <a:solidFill>
                    <a:schemeClr val="lt1"/>
                  </a:solidFill>
                  <a:latin typeface="Arial"/>
                  <a:ea typeface="Arial"/>
                  <a:cs typeface="Arial"/>
                  <a:sym typeface="Arial"/>
                </a:endParaRPr>
              </a:p>
            </p:txBody>
          </p:sp>
          <p:sp>
            <p:nvSpPr>
              <p:cNvPr id="881" name="Google Shape;881;p32"/>
              <p:cNvSpPr/>
              <p:nvPr/>
            </p:nvSpPr>
            <p:spPr>
              <a:xfrm rot="5400000">
                <a:off x="2429126" y="-1668193"/>
                <a:ext cx="706579" cy="4042967"/>
              </a:xfrm>
              <a:prstGeom prst="round2SameRect">
                <a:avLst>
                  <a:gd name="adj1" fmla="val 16667"/>
                  <a:gd name="adj2" fmla="val 0"/>
                </a:avLst>
              </a:prstGeom>
              <a:gradFill>
                <a:gsLst>
                  <a:gs pos="0">
                    <a:srgbClr val="F9FBFE"/>
                  </a:gs>
                  <a:gs pos="74000">
                    <a:srgbClr val="D1E6F9"/>
                  </a:gs>
                  <a:gs pos="83000">
                    <a:srgbClr val="D1E6F9"/>
                  </a:gs>
                  <a:gs pos="100000">
                    <a:srgbClr val="E1EEFB"/>
                  </a:gs>
                </a:gsLst>
                <a:lin ang="54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2" name="Google Shape;882;p32"/>
            <p:cNvPicPr preferRelativeResize="0"/>
            <p:nvPr/>
          </p:nvPicPr>
          <p:blipFill rotWithShape="1">
            <a:blip r:embed="rId3">
              <a:alphaModFix/>
            </a:blip>
            <a:srcRect/>
            <a:stretch/>
          </p:blipFill>
          <p:spPr>
            <a:xfrm>
              <a:off x="3051191" y="1277917"/>
              <a:ext cx="666699" cy="627356"/>
            </a:xfrm>
            <a:prstGeom prst="rect">
              <a:avLst/>
            </a:prstGeom>
            <a:noFill/>
            <a:ln>
              <a:noFill/>
            </a:ln>
          </p:spPr>
        </p:pic>
      </p:grpSp>
      <p:grpSp>
        <p:nvGrpSpPr>
          <p:cNvPr id="883" name="Google Shape;883;p32"/>
          <p:cNvGrpSpPr/>
          <p:nvPr/>
        </p:nvGrpSpPr>
        <p:grpSpPr>
          <a:xfrm>
            <a:off x="2322493" y="2416046"/>
            <a:ext cx="4803898" cy="1087046"/>
            <a:chOff x="749725" y="2165464"/>
            <a:chExt cx="4803898" cy="1087046"/>
          </a:xfrm>
        </p:grpSpPr>
        <p:grpSp>
          <p:nvGrpSpPr>
            <p:cNvPr id="884" name="Google Shape;884;p32"/>
            <p:cNvGrpSpPr/>
            <p:nvPr/>
          </p:nvGrpSpPr>
          <p:grpSpPr>
            <a:xfrm>
              <a:off x="749725" y="2165464"/>
              <a:ext cx="4803898" cy="1087046"/>
              <a:chOff x="1" y="-1"/>
              <a:chExt cx="4803898" cy="1087046"/>
            </a:xfrm>
          </p:grpSpPr>
          <p:sp>
            <p:nvSpPr>
              <p:cNvPr id="885" name="Google Shape;885;p32"/>
              <p:cNvSpPr/>
              <p:nvPr/>
            </p:nvSpPr>
            <p:spPr>
              <a:xfrm rot="5400000">
                <a:off x="-163056" y="163056"/>
                <a:ext cx="1087046" cy="760932"/>
              </a:xfrm>
              <a:prstGeom prst="chevron">
                <a:avLst>
                  <a:gd name="adj" fmla="val 50000"/>
                </a:avLst>
              </a:prstGeom>
              <a:gradFill>
                <a:gsLst>
                  <a:gs pos="0">
                    <a:srgbClr val="FF9900"/>
                  </a:gs>
                  <a:gs pos="100000">
                    <a:srgbClr val="FFC000"/>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2"/>
              <p:cNvSpPr txBox="1"/>
              <p:nvPr/>
            </p:nvSpPr>
            <p:spPr>
              <a:xfrm>
                <a:off x="1" y="380465"/>
                <a:ext cx="760932" cy="32611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Flutter</a:t>
                </a:r>
                <a:endParaRPr sz="2000" b="0" i="0" u="none" strike="noStrike" cap="none">
                  <a:solidFill>
                    <a:schemeClr val="lt1"/>
                  </a:solidFill>
                  <a:latin typeface="Arial"/>
                  <a:ea typeface="Arial"/>
                  <a:cs typeface="Arial"/>
                  <a:sym typeface="Arial"/>
                </a:endParaRPr>
              </a:p>
            </p:txBody>
          </p:sp>
          <p:sp>
            <p:nvSpPr>
              <p:cNvPr id="887" name="Google Shape;887;p32"/>
              <p:cNvSpPr/>
              <p:nvPr/>
            </p:nvSpPr>
            <p:spPr>
              <a:xfrm rot="5400000">
                <a:off x="2429126" y="-1668193"/>
                <a:ext cx="706579" cy="4042967"/>
              </a:xfrm>
              <a:prstGeom prst="round2SameRect">
                <a:avLst>
                  <a:gd name="adj1" fmla="val 16667"/>
                  <a:gd name="adj2" fmla="val 0"/>
                </a:avLst>
              </a:prstGeom>
              <a:gradFill>
                <a:gsLst>
                  <a:gs pos="0">
                    <a:srgbClr val="F9FBFE"/>
                  </a:gs>
                  <a:gs pos="74000">
                    <a:srgbClr val="D1E6F9"/>
                  </a:gs>
                  <a:gs pos="83000">
                    <a:srgbClr val="D1E6F9"/>
                  </a:gs>
                  <a:gs pos="100000">
                    <a:srgbClr val="E1EEFB"/>
                  </a:gs>
                </a:gsLst>
                <a:lin ang="54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888" name="Google Shape;888;p32"/>
            <p:cNvPicPr preferRelativeResize="0"/>
            <p:nvPr/>
          </p:nvPicPr>
          <p:blipFill rotWithShape="1">
            <a:blip r:embed="rId4">
              <a:alphaModFix/>
            </a:blip>
            <a:srcRect/>
            <a:stretch/>
          </p:blipFill>
          <p:spPr>
            <a:xfrm>
              <a:off x="2568609" y="2260999"/>
              <a:ext cx="1877731" cy="536494"/>
            </a:xfrm>
            <a:prstGeom prst="rect">
              <a:avLst/>
            </a:prstGeom>
            <a:noFill/>
            <a:ln>
              <a:noFill/>
            </a:ln>
          </p:spPr>
        </p:pic>
      </p:grpSp>
      <p:grpSp>
        <p:nvGrpSpPr>
          <p:cNvPr id="889" name="Google Shape;889;p32"/>
          <p:cNvGrpSpPr/>
          <p:nvPr/>
        </p:nvGrpSpPr>
        <p:grpSpPr>
          <a:xfrm>
            <a:off x="2292769" y="3309808"/>
            <a:ext cx="4803898" cy="1205493"/>
            <a:chOff x="720001" y="3059226"/>
            <a:chExt cx="4803898" cy="1205493"/>
          </a:xfrm>
        </p:grpSpPr>
        <p:grpSp>
          <p:nvGrpSpPr>
            <p:cNvPr id="890" name="Google Shape;890;p32"/>
            <p:cNvGrpSpPr/>
            <p:nvPr/>
          </p:nvGrpSpPr>
          <p:grpSpPr>
            <a:xfrm>
              <a:off x="720001" y="3177673"/>
              <a:ext cx="4803898" cy="1087046"/>
              <a:chOff x="1" y="-1"/>
              <a:chExt cx="4803898" cy="1087046"/>
            </a:xfrm>
          </p:grpSpPr>
          <p:sp>
            <p:nvSpPr>
              <p:cNvPr id="891" name="Google Shape;891;p32"/>
              <p:cNvSpPr/>
              <p:nvPr/>
            </p:nvSpPr>
            <p:spPr>
              <a:xfrm rot="5400000">
                <a:off x="-163056" y="163056"/>
                <a:ext cx="1087046" cy="760932"/>
              </a:xfrm>
              <a:prstGeom prst="chevron">
                <a:avLst>
                  <a:gd name="adj" fmla="val 50000"/>
                </a:avLst>
              </a:prstGeom>
              <a:gradFill>
                <a:gsLst>
                  <a:gs pos="0">
                    <a:srgbClr val="FF9900"/>
                  </a:gs>
                  <a:gs pos="100000">
                    <a:srgbClr val="FFC000"/>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2"/>
              <p:cNvSpPr txBox="1"/>
              <p:nvPr/>
            </p:nvSpPr>
            <p:spPr>
              <a:xfrm>
                <a:off x="1" y="380465"/>
                <a:ext cx="760932" cy="326114"/>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Colab</a:t>
                </a:r>
                <a:endParaRPr sz="2200" b="0" i="0" u="none" strike="noStrike" cap="none">
                  <a:solidFill>
                    <a:schemeClr val="lt1"/>
                  </a:solidFill>
                  <a:latin typeface="Arial"/>
                  <a:ea typeface="Arial"/>
                  <a:cs typeface="Arial"/>
                  <a:sym typeface="Arial"/>
                </a:endParaRPr>
              </a:p>
            </p:txBody>
          </p:sp>
          <p:sp>
            <p:nvSpPr>
              <p:cNvPr id="893" name="Google Shape;893;p32"/>
              <p:cNvSpPr/>
              <p:nvPr/>
            </p:nvSpPr>
            <p:spPr>
              <a:xfrm rot="5400000">
                <a:off x="2429126" y="-1668193"/>
                <a:ext cx="706579" cy="4042967"/>
              </a:xfrm>
              <a:prstGeom prst="round2SameRect">
                <a:avLst>
                  <a:gd name="adj1" fmla="val 16667"/>
                  <a:gd name="adj2" fmla="val 0"/>
                </a:avLst>
              </a:prstGeom>
              <a:gradFill>
                <a:gsLst>
                  <a:gs pos="0">
                    <a:srgbClr val="F9FBFE"/>
                  </a:gs>
                  <a:gs pos="74000">
                    <a:srgbClr val="D1E6F9"/>
                  </a:gs>
                  <a:gs pos="83000">
                    <a:srgbClr val="D1E6F9"/>
                  </a:gs>
                  <a:gs pos="100000">
                    <a:srgbClr val="E1EEFB"/>
                  </a:gs>
                </a:gsLst>
                <a:lin ang="54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94" name="Google Shape;894;p32"/>
            <p:cNvPicPr preferRelativeResize="0"/>
            <p:nvPr/>
          </p:nvPicPr>
          <p:blipFill rotWithShape="1">
            <a:blip r:embed="rId5">
              <a:alphaModFix/>
            </a:blip>
            <a:srcRect/>
            <a:stretch/>
          </p:blipFill>
          <p:spPr>
            <a:xfrm>
              <a:off x="2893769" y="3059226"/>
              <a:ext cx="981541" cy="98154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883"/>
                                        </p:tgtEl>
                                        <p:attrNameLst>
                                          <p:attrName>style.visibility</p:attrName>
                                        </p:attrNameLst>
                                      </p:cBhvr>
                                      <p:to>
                                        <p:strVal val="visible"/>
                                      </p:to>
                                    </p:set>
                                    <p:animEffect transition="in" filter="fade">
                                      <p:cBhvr>
                                        <p:cTn id="13" dur="1000"/>
                                        <p:tgtEl>
                                          <p:spTgt spid="883"/>
                                        </p:tgtEl>
                                      </p:cBhvr>
                                    </p:animEffect>
                                    <p:anim calcmode="lin" valueType="num">
                                      <p:cBhvr>
                                        <p:cTn id="14" dur="1000" fill="hold"/>
                                        <p:tgtEl>
                                          <p:spTgt spid="883"/>
                                        </p:tgtEl>
                                        <p:attrNameLst>
                                          <p:attrName>ppt_x</p:attrName>
                                        </p:attrNameLst>
                                      </p:cBhvr>
                                      <p:tavLst>
                                        <p:tav tm="0">
                                          <p:val>
                                            <p:strVal val="#ppt_x"/>
                                          </p:val>
                                        </p:tav>
                                        <p:tav tm="100000">
                                          <p:val>
                                            <p:strVal val="#ppt_x"/>
                                          </p:val>
                                        </p:tav>
                                      </p:tavLst>
                                    </p:anim>
                                    <p:anim calcmode="lin" valueType="num">
                                      <p:cBhvr>
                                        <p:cTn id="15" dur="1000" fill="hold"/>
                                        <p:tgtEl>
                                          <p:spTgt spid="88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889"/>
                                        </p:tgtEl>
                                        <p:attrNameLst>
                                          <p:attrName>style.visibility</p:attrName>
                                        </p:attrNameLst>
                                      </p:cBhvr>
                                      <p:to>
                                        <p:strVal val="visible"/>
                                      </p:to>
                                    </p:set>
                                    <p:animEffect transition="in" filter="fade">
                                      <p:cBhvr>
                                        <p:cTn id="19" dur="1000"/>
                                        <p:tgtEl>
                                          <p:spTgt spid="889"/>
                                        </p:tgtEl>
                                      </p:cBhvr>
                                    </p:animEffect>
                                    <p:anim calcmode="lin" valueType="num">
                                      <p:cBhvr>
                                        <p:cTn id="20" dur="1000" fill="hold"/>
                                        <p:tgtEl>
                                          <p:spTgt spid="889"/>
                                        </p:tgtEl>
                                        <p:attrNameLst>
                                          <p:attrName>ppt_x</p:attrName>
                                        </p:attrNameLst>
                                      </p:cBhvr>
                                      <p:tavLst>
                                        <p:tav tm="0">
                                          <p:val>
                                            <p:strVal val="#ppt_x"/>
                                          </p:val>
                                        </p:tav>
                                        <p:tav tm="100000">
                                          <p:val>
                                            <p:strVal val="#ppt_x"/>
                                          </p:val>
                                        </p:tav>
                                      </p:tavLst>
                                    </p:anim>
                                    <p:anim calcmode="lin" valueType="num">
                                      <p:cBhvr>
                                        <p:cTn id="21" dur="1000" fill="hold"/>
                                        <p:tgtEl>
                                          <p:spTgt spid="8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33"/>
          <p:cNvSpPr txBox="1">
            <a:spLocks noGrp="1"/>
          </p:cNvSpPr>
          <p:nvPr>
            <p:ph type="title"/>
          </p:nvPr>
        </p:nvSpPr>
        <p:spPr>
          <a:xfrm>
            <a:off x="1510050" y="2203198"/>
            <a:ext cx="34674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dirty="0"/>
              <a:t>References</a:t>
            </a:r>
            <a:br>
              <a:rPr lang="en-US" dirty="0"/>
            </a:br>
            <a:endParaRPr dirty="0"/>
          </a:p>
        </p:txBody>
      </p:sp>
      <p:grpSp>
        <p:nvGrpSpPr>
          <p:cNvPr id="901" name="Google Shape;901;p33"/>
          <p:cNvGrpSpPr/>
          <p:nvPr/>
        </p:nvGrpSpPr>
        <p:grpSpPr>
          <a:xfrm>
            <a:off x="4748050" y="1439549"/>
            <a:ext cx="2882755" cy="2493035"/>
            <a:chOff x="5548150" y="1325249"/>
            <a:chExt cx="2882755" cy="2493035"/>
          </a:xfrm>
        </p:grpSpPr>
        <p:sp>
          <p:nvSpPr>
            <p:cNvPr id="902" name="Google Shape;902;p33"/>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33"/>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33"/>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33"/>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33"/>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33"/>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33"/>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33"/>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33"/>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33"/>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33"/>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33"/>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33"/>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33"/>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33"/>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33"/>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33"/>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33"/>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33"/>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33"/>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33"/>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33"/>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33"/>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33"/>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33"/>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33"/>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33"/>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33"/>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33"/>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33"/>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33"/>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33"/>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33"/>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33"/>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33"/>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33"/>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33"/>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33"/>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33"/>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33"/>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33"/>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3"/>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3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sz="3600"/>
              <a:t>References</a:t>
            </a:r>
            <a:endParaRPr/>
          </a:p>
        </p:txBody>
      </p:sp>
      <p:sp>
        <p:nvSpPr>
          <p:cNvPr id="949" name="Google Shape;949;p34"/>
          <p:cNvSpPr txBox="1">
            <a:spLocks noGrp="1"/>
          </p:cNvSpPr>
          <p:nvPr>
            <p:ph type="body" idx="1"/>
          </p:nvPr>
        </p:nvSpPr>
        <p:spPr>
          <a:xfrm>
            <a:off x="531879" y="1149700"/>
            <a:ext cx="8080241" cy="3625499"/>
          </a:xfrm>
          <a:prstGeom prst="rect">
            <a:avLst/>
          </a:prstGeom>
          <a:noFill/>
          <a:ln>
            <a:noFill/>
          </a:ln>
        </p:spPr>
        <p:txBody>
          <a:bodyPr spcFirstLastPara="1" wrap="square" lIns="91425" tIns="91425" rIns="91425" bIns="91425" anchor="t" anchorCtr="0">
            <a:noAutofit/>
          </a:bodyPr>
          <a:lstStyle/>
          <a:p>
            <a:pPr marL="342900" lvl="0" indent="-203200" algn="just" rtl="0">
              <a:lnSpc>
                <a:spcPct val="100000"/>
              </a:lnSpc>
              <a:spcBef>
                <a:spcPts val="0"/>
              </a:spcBef>
              <a:spcAft>
                <a:spcPts val="0"/>
              </a:spcAft>
              <a:buSzPts val="1400"/>
              <a:buFont typeface="Arial"/>
              <a:buAutoNum type="arabicPeriod"/>
            </a:pPr>
            <a:r>
              <a:rPr lang="en-US" dirty="0"/>
              <a:t>Ouyang, D., He, B., </a:t>
            </a:r>
            <a:r>
              <a:rPr lang="en-US" dirty="0" err="1"/>
              <a:t>Ghorbani</a:t>
            </a:r>
            <a:r>
              <a:rPr lang="en-US" dirty="0"/>
              <a:t>, A., Yuan, N., </a:t>
            </a:r>
            <a:r>
              <a:rPr lang="en-US" dirty="0" err="1"/>
              <a:t>Ebinger</a:t>
            </a:r>
            <a:r>
              <a:rPr lang="en-US" dirty="0"/>
              <a:t>, J., </a:t>
            </a:r>
            <a:r>
              <a:rPr lang="en-US" dirty="0" err="1"/>
              <a:t>Langlotz</a:t>
            </a:r>
            <a:r>
              <a:rPr lang="en-US" dirty="0"/>
              <a:t>, C.P., Heidenreich, P.A., Harrington, R.A., Liang, D.H., Ashley, E.A. and Zou, J.Y. Video-based AI for beat-to-beat assessment of cardiac function. </a:t>
            </a:r>
            <a:r>
              <a:rPr lang="en-US" i="1" dirty="0"/>
              <a:t>Nature.</a:t>
            </a:r>
            <a:r>
              <a:rPr lang="en-US" dirty="0"/>
              <a:t> 2020.</a:t>
            </a:r>
            <a:endParaRPr lang="en-US" i="1" dirty="0"/>
          </a:p>
          <a:p>
            <a:pPr marL="342900" lvl="0" indent="-203200" algn="just" rtl="0">
              <a:lnSpc>
                <a:spcPct val="100000"/>
              </a:lnSpc>
              <a:spcBef>
                <a:spcPts val="0"/>
              </a:spcBef>
              <a:spcAft>
                <a:spcPts val="0"/>
              </a:spcAft>
              <a:buSzPts val="1400"/>
              <a:buFont typeface="Arial"/>
              <a:buAutoNum type="arabicPeriod"/>
            </a:pPr>
            <a:endParaRPr lang="en-US"/>
          </a:p>
          <a:p>
            <a:pPr marL="342900" lvl="0" indent="-203200" algn="just" rtl="0">
              <a:lnSpc>
                <a:spcPct val="100000"/>
              </a:lnSpc>
              <a:spcBef>
                <a:spcPts val="0"/>
              </a:spcBef>
              <a:spcAft>
                <a:spcPts val="0"/>
              </a:spcAft>
              <a:buSzPts val="1400"/>
              <a:buFont typeface="Arial"/>
              <a:buAutoNum type="arabicPeriod"/>
            </a:pPr>
            <a:r>
              <a:rPr lang="en-US"/>
              <a:t>Reynaud</a:t>
            </a:r>
            <a:r>
              <a:rPr lang="en-US" dirty="0"/>
              <a:t>, H., </a:t>
            </a:r>
            <a:r>
              <a:rPr lang="en-US" dirty="0" err="1"/>
              <a:t>Vlontzos</a:t>
            </a:r>
            <a:r>
              <a:rPr lang="en-US" dirty="0"/>
              <a:t>, A., Hou, B., </a:t>
            </a:r>
            <a:r>
              <a:rPr lang="en-US" dirty="0" err="1"/>
              <a:t>Beqiri</a:t>
            </a:r>
            <a:r>
              <a:rPr lang="en-US" dirty="0"/>
              <a:t>, A., Leeson, P. and </a:t>
            </a:r>
            <a:r>
              <a:rPr lang="en-US" dirty="0" err="1"/>
              <a:t>Kainz</a:t>
            </a:r>
            <a:r>
              <a:rPr lang="en-US" dirty="0"/>
              <a:t>, B. Ultrasound video transformers for cardiac ejection fraction estimation. In </a:t>
            </a:r>
            <a:r>
              <a:rPr lang="en-US" i="1" dirty="0"/>
              <a:t>Medical Image Computing and Computer Assisted Intervention–MICCAI 2021: 24th International Conference. </a:t>
            </a:r>
            <a:r>
              <a:rPr lang="en-US" dirty="0"/>
              <a:t>Springer International Publishing. </a:t>
            </a:r>
            <a:r>
              <a:rPr lang="en-US" i="1" dirty="0"/>
              <a:t>Strasbourg, France. 2021. </a:t>
            </a:r>
            <a:r>
              <a:rPr lang="en-US" dirty="0"/>
              <a:t>pp. 495-505.</a:t>
            </a:r>
          </a:p>
          <a:p>
            <a:pPr marL="342900" lvl="0" indent="-203200" algn="just" rtl="0">
              <a:lnSpc>
                <a:spcPct val="100000"/>
              </a:lnSpc>
              <a:spcBef>
                <a:spcPts val="0"/>
              </a:spcBef>
              <a:spcAft>
                <a:spcPts val="0"/>
              </a:spcAft>
              <a:buSzPts val="1400"/>
              <a:buFont typeface="Arial"/>
              <a:buAutoNum type="arabicPeriod"/>
            </a:pPr>
            <a:endParaRPr lang="en-US" dirty="0"/>
          </a:p>
          <a:p>
            <a:pPr marL="342900" lvl="0" indent="-203200" algn="just" rtl="0">
              <a:lnSpc>
                <a:spcPct val="100000"/>
              </a:lnSpc>
              <a:spcBef>
                <a:spcPts val="0"/>
              </a:spcBef>
              <a:spcAft>
                <a:spcPts val="0"/>
              </a:spcAft>
              <a:buSzPts val="1400"/>
              <a:buFont typeface="Arial"/>
              <a:buAutoNum type="arabicPeriod"/>
            </a:pPr>
            <a:r>
              <a:rPr lang="en-US" dirty="0"/>
              <a:t>Duffy, G., Jain, I., He, B. and Ouyang, D. Interpretable deep learning prediction of 3d assessment of cardiac function. In </a:t>
            </a:r>
            <a:r>
              <a:rPr lang="en-US" i="1" dirty="0"/>
              <a:t>Pacific Symposium on </a:t>
            </a:r>
            <a:r>
              <a:rPr lang="en-US" i="1" dirty="0" err="1"/>
              <a:t>BiocomputIng</a:t>
            </a:r>
            <a:r>
              <a:rPr lang="en-US" i="1" dirty="0"/>
              <a:t> .2022. </a:t>
            </a:r>
            <a:r>
              <a:rPr lang="en-US" dirty="0"/>
              <a:t>pp. 231-241. </a:t>
            </a:r>
          </a:p>
          <a:p>
            <a:pPr marL="342900" lvl="0" indent="-203200" algn="just" rtl="0">
              <a:lnSpc>
                <a:spcPct val="100000"/>
              </a:lnSpc>
              <a:spcBef>
                <a:spcPts val="0"/>
              </a:spcBef>
              <a:spcAft>
                <a:spcPts val="0"/>
              </a:spcAft>
              <a:buSzPts val="1400"/>
              <a:buFont typeface="Arial"/>
              <a:buAutoNum type="arabicPeriod"/>
            </a:pPr>
            <a:endParaRPr lang="en-US" dirty="0"/>
          </a:p>
          <a:p>
            <a:pPr marL="342900" lvl="0" indent="-203200" algn="just" rtl="0">
              <a:lnSpc>
                <a:spcPct val="100000"/>
              </a:lnSpc>
              <a:spcBef>
                <a:spcPts val="0"/>
              </a:spcBef>
              <a:spcAft>
                <a:spcPts val="0"/>
              </a:spcAft>
              <a:buSzPts val="1400"/>
              <a:buFont typeface="Arial"/>
              <a:buAutoNum type="arabicPeriod"/>
            </a:pPr>
            <a:r>
              <a:rPr lang="en-US" dirty="0"/>
              <a:t>Liu, X., Fan, Y., Li, S., Chen, M., Li, M., Hau, W.K., Zhang, H., Xu, L. and Lee, </a:t>
            </a:r>
            <a:r>
              <a:rPr lang="en-US" dirty="0" err="1"/>
              <a:t>A.P.W.Deep</a:t>
            </a:r>
            <a:r>
              <a:rPr lang="en-US" dirty="0"/>
              <a:t> learning-based automated left ventricular ejection fraction assessment using 2-D echocardiography. </a:t>
            </a:r>
            <a:r>
              <a:rPr lang="en-US" i="1" dirty="0"/>
              <a:t>American Journal of Physiology-Heart and Circulatory Physiology. </a:t>
            </a:r>
            <a:r>
              <a:rPr lang="en-US" dirty="0"/>
              <a:t>2021. </a:t>
            </a:r>
            <a:r>
              <a:rPr lang="en-US" i="1" dirty="0"/>
              <a:t>321</a:t>
            </a:r>
            <a:r>
              <a:rPr lang="en-US" dirty="0"/>
              <a:t>(2), pp.H390-H399.</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35"/>
          <p:cNvSpPr txBox="1">
            <a:spLocks noGrp="1"/>
          </p:cNvSpPr>
          <p:nvPr>
            <p:ph type="title"/>
          </p:nvPr>
        </p:nvSpPr>
        <p:spPr>
          <a:xfrm>
            <a:off x="720000" y="449964"/>
            <a:ext cx="7704000" cy="97275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6000"/>
              <a:t>Thank You</a:t>
            </a:r>
            <a:endParaRPr/>
          </a:p>
        </p:txBody>
      </p:sp>
      <p:grpSp>
        <p:nvGrpSpPr>
          <p:cNvPr id="955" name="Google Shape;955;p35"/>
          <p:cNvGrpSpPr/>
          <p:nvPr/>
        </p:nvGrpSpPr>
        <p:grpSpPr>
          <a:xfrm>
            <a:off x="3037836" y="1632788"/>
            <a:ext cx="3068328" cy="2471840"/>
            <a:chOff x="4968450" y="1335825"/>
            <a:chExt cx="3068328" cy="2471840"/>
          </a:xfrm>
        </p:grpSpPr>
        <p:sp>
          <p:nvSpPr>
            <p:cNvPr id="956" name="Google Shape;956;p35"/>
            <p:cNvSpPr/>
            <p:nvPr/>
          </p:nvSpPr>
          <p:spPr>
            <a:xfrm>
              <a:off x="5270324" y="1657696"/>
              <a:ext cx="2482825" cy="2149969"/>
            </a:xfrm>
            <a:custGeom>
              <a:avLst/>
              <a:gdLst/>
              <a:ahLst/>
              <a:cxnLst/>
              <a:rect l="l" t="t" r="r" b="b"/>
              <a:pathLst>
                <a:path w="56988" h="49348" extrusionOk="0">
                  <a:moveTo>
                    <a:pt x="16056" y="0"/>
                  </a:moveTo>
                  <a:cubicBezTo>
                    <a:pt x="10535" y="0"/>
                    <a:pt x="5675" y="2772"/>
                    <a:pt x="2793" y="7017"/>
                  </a:cubicBezTo>
                  <a:cubicBezTo>
                    <a:pt x="1034" y="9590"/>
                    <a:pt x="0" y="12691"/>
                    <a:pt x="0" y="16056"/>
                  </a:cubicBezTo>
                  <a:cubicBezTo>
                    <a:pt x="0" y="17684"/>
                    <a:pt x="242" y="19267"/>
                    <a:pt x="704" y="20763"/>
                  </a:cubicBezTo>
                  <a:cubicBezTo>
                    <a:pt x="704" y="20763"/>
                    <a:pt x="704" y="20763"/>
                    <a:pt x="704" y="20785"/>
                  </a:cubicBezTo>
                  <a:cubicBezTo>
                    <a:pt x="836" y="21159"/>
                    <a:pt x="968" y="21555"/>
                    <a:pt x="1122" y="21929"/>
                  </a:cubicBezTo>
                  <a:cubicBezTo>
                    <a:pt x="1122" y="21951"/>
                    <a:pt x="1122" y="21951"/>
                    <a:pt x="1144" y="21973"/>
                  </a:cubicBezTo>
                  <a:cubicBezTo>
                    <a:pt x="1980" y="24194"/>
                    <a:pt x="3057" y="26327"/>
                    <a:pt x="4311" y="28329"/>
                  </a:cubicBezTo>
                  <a:cubicBezTo>
                    <a:pt x="5785" y="30682"/>
                    <a:pt x="7522" y="32882"/>
                    <a:pt x="9348" y="34905"/>
                  </a:cubicBezTo>
                  <a:cubicBezTo>
                    <a:pt x="9546" y="35125"/>
                    <a:pt x="9744" y="35323"/>
                    <a:pt x="9942" y="35543"/>
                  </a:cubicBezTo>
                  <a:cubicBezTo>
                    <a:pt x="12955" y="38776"/>
                    <a:pt x="16210" y="41504"/>
                    <a:pt x="19135" y="43681"/>
                  </a:cubicBezTo>
                  <a:cubicBezTo>
                    <a:pt x="20279" y="44539"/>
                    <a:pt x="21357" y="45287"/>
                    <a:pt x="22368" y="45968"/>
                  </a:cubicBezTo>
                  <a:cubicBezTo>
                    <a:pt x="24524" y="47420"/>
                    <a:pt x="26305" y="48454"/>
                    <a:pt x="27383" y="49048"/>
                  </a:cubicBezTo>
                  <a:cubicBezTo>
                    <a:pt x="27740" y="49248"/>
                    <a:pt x="28125" y="49347"/>
                    <a:pt x="28510" y="49347"/>
                  </a:cubicBezTo>
                  <a:cubicBezTo>
                    <a:pt x="28884" y="49347"/>
                    <a:pt x="29258" y="49254"/>
                    <a:pt x="29604" y="49070"/>
                  </a:cubicBezTo>
                  <a:cubicBezTo>
                    <a:pt x="32002" y="47706"/>
                    <a:pt x="37984" y="44121"/>
                    <a:pt x="43813" y="38754"/>
                  </a:cubicBezTo>
                  <a:cubicBezTo>
                    <a:pt x="45176" y="37501"/>
                    <a:pt x="46540" y="36137"/>
                    <a:pt x="47838" y="34685"/>
                  </a:cubicBezTo>
                  <a:cubicBezTo>
                    <a:pt x="51159" y="30990"/>
                    <a:pt x="54106" y="26701"/>
                    <a:pt x="55888" y="21885"/>
                  </a:cubicBezTo>
                  <a:cubicBezTo>
                    <a:pt x="56020" y="21533"/>
                    <a:pt x="56152" y="21159"/>
                    <a:pt x="56284" y="20785"/>
                  </a:cubicBezTo>
                  <a:cubicBezTo>
                    <a:pt x="56284" y="20785"/>
                    <a:pt x="56284" y="20763"/>
                    <a:pt x="56284" y="20763"/>
                  </a:cubicBezTo>
                  <a:cubicBezTo>
                    <a:pt x="56745" y="19267"/>
                    <a:pt x="56987" y="17684"/>
                    <a:pt x="56987" y="16056"/>
                  </a:cubicBezTo>
                  <a:cubicBezTo>
                    <a:pt x="56987" y="14649"/>
                    <a:pt x="56811" y="13307"/>
                    <a:pt x="56482" y="12009"/>
                  </a:cubicBezTo>
                  <a:cubicBezTo>
                    <a:pt x="56394" y="11723"/>
                    <a:pt x="56328" y="11437"/>
                    <a:pt x="56240" y="11173"/>
                  </a:cubicBezTo>
                  <a:cubicBezTo>
                    <a:pt x="56240" y="11151"/>
                    <a:pt x="56218" y="11129"/>
                    <a:pt x="56218" y="11129"/>
                  </a:cubicBezTo>
                  <a:cubicBezTo>
                    <a:pt x="55404" y="8622"/>
                    <a:pt x="54018" y="6401"/>
                    <a:pt x="52193" y="4597"/>
                  </a:cubicBezTo>
                  <a:cubicBezTo>
                    <a:pt x="51973" y="4399"/>
                    <a:pt x="51753" y="4201"/>
                    <a:pt x="51533" y="4003"/>
                  </a:cubicBezTo>
                  <a:cubicBezTo>
                    <a:pt x="49619" y="2310"/>
                    <a:pt x="47310" y="1078"/>
                    <a:pt x="44737" y="440"/>
                  </a:cubicBezTo>
                  <a:cubicBezTo>
                    <a:pt x="43527" y="154"/>
                    <a:pt x="42251" y="0"/>
                    <a:pt x="40932" y="0"/>
                  </a:cubicBezTo>
                  <a:cubicBezTo>
                    <a:pt x="38996" y="0"/>
                    <a:pt x="37127" y="352"/>
                    <a:pt x="35389" y="990"/>
                  </a:cubicBezTo>
                  <a:cubicBezTo>
                    <a:pt x="32662" y="1980"/>
                    <a:pt x="30286" y="3695"/>
                    <a:pt x="28505" y="5917"/>
                  </a:cubicBezTo>
                  <a:cubicBezTo>
                    <a:pt x="26283" y="3211"/>
                    <a:pt x="23204" y="1232"/>
                    <a:pt x="19685" y="418"/>
                  </a:cubicBezTo>
                  <a:cubicBezTo>
                    <a:pt x="18937" y="242"/>
                    <a:pt x="18145" y="110"/>
                    <a:pt x="17354" y="44"/>
                  </a:cubicBezTo>
                  <a:cubicBezTo>
                    <a:pt x="16936" y="22"/>
                    <a:pt x="16496" y="0"/>
                    <a:pt x="160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5"/>
            <p:cNvSpPr/>
            <p:nvPr/>
          </p:nvSpPr>
          <p:spPr>
            <a:xfrm>
              <a:off x="6244825" y="1657696"/>
              <a:ext cx="1508307" cy="2149969"/>
            </a:xfrm>
            <a:custGeom>
              <a:avLst/>
              <a:gdLst/>
              <a:ahLst/>
              <a:cxnLst/>
              <a:rect l="l" t="t" r="r" b="b"/>
              <a:pathLst>
                <a:path w="34620" h="49348" extrusionOk="0">
                  <a:moveTo>
                    <a:pt x="18564" y="0"/>
                  </a:moveTo>
                  <a:cubicBezTo>
                    <a:pt x="16628" y="0"/>
                    <a:pt x="14759" y="352"/>
                    <a:pt x="13021" y="990"/>
                  </a:cubicBezTo>
                  <a:cubicBezTo>
                    <a:pt x="13561" y="899"/>
                    <a:pt x="14104" y="851"/>
                    <a:pt x="14644" y="851"/>
                  </a:cubicBezTo>
                  <a:cubicBezTo>
                    <a:pt x="15534" y="851"/>
                    <a:pt x="16417" y="980"/>
                    <a:pt x="17266" y="1254"/>
                  </a:cubicBezTo>
                  <a:cubicBezTo>
                    <a:pt x="19773" y="2068"/>
                    <a:pt x="21753" y="4135"/>
                    <a:pt x="22852" y="6533"/>
                  </a:cubicBezTo>
                  <a:cubicBezTo>
                    <a:pt x="23974" y="8908"/>
                    <a:pt x="24304" y="11591"/>
                    <a:pt x="24260" y="14231"/>
                  </a:cubicBezTo>
                  <a:cubicBezTo>
                    <a:pt x="24150" y="21533"/>
                    <a:pt x="21291" y="28549"/>
                    <a:pt x="17618" y="34839"/>
                  </a:cubicBezTo>
                  <a:cubicBezTo>
                    <a:pt x="16056" y="37457"/>
                    <a:pt x="14363" y="40030"/>
                    <a:pt x="12141" y="42119"/>
                  </a:cubicBezTo>
                  <a:cubicBezTo>
                    <a:pt x="9920" y="44209"/>
                    <a:pt x="7149" y="45814"/>
                    <a:pt x="4135" y="46232"/>
                  </a:cubicBezTo>
                  <a:cubicBezTo>
                    <a:pt x="3673" y="46291"/>
                    <a:pt x="3209" y="46320"/>
                    <a:pt x="2746" y="46320"/>
                  </a:cubicBezTo>
                  <a:cubicBezTo>
                    <a:pt x="1819" y="46320"/>
                    <a:pt x="895" y="46203"/>
                    <a:pt x="0" y="45968"/>
                  </a:cubicBezTo>
                  <a:lnTo>
                    <a:pt x="0" y="45968"/>
                  </a:lnTo>
                  <a:cubicBezTo>
                    <a:pt x="2156" y="47420"/>
                    <a:pt x="3937" y="48454"/>
                    <a:pt x="5015" y="49048"/>
                  </a:cubicBezTo>
                  <a:cubicBezTo>
                    <a:pt x="5372" y="49248"/>
                    <a:pt x="5757" y="49347"/>
                    <a:pt x="6142" y="49347"/>
                  </a:cubicBezTo>
                  <a:cubicBezTo>
                    <a:pt x="6516" y="49347"/>
                    <a:pt x="6890" y="49254"/>
                    <a:pt x="7236" y="49070"/>
                  </a:cubicBezTo>
                  <a:cubicBezTo>
                    <a:pt x="9634" y="47706"/>
                    <a:pt x="15616" y="44121"/>
                    <a:pt x="21445" y="38754"/>
                  </a:cubicBezTo>
                  <a:cubicBezTo>
                    <a:pt x="22808" y="37501"/>
                    <a:pt x="24172" y="36137"/>
                    <a:pt x="25470" y="34685"/>
                  </a:cubicBezTo>
                  <a:cubicBezTo>
                    <a:pt x="28791" y="30990"/>
                    <a:pt x="31738" y="26701"/>
                    <a:pt x="33520" y="21885"/>
                  </a:cubicBezTo>
                  <a:cubicBezTo>
                    <a:pt x="33652" y="21533"/>
                    <a:pt x="33784" y="21159"/>
                    <a:pt x="33916" y="20785"/>
                  </a:cubicBezTo>
                  <a:cubicBezTo>
                    <a:pt x="33916" y="20785"/>
                    <a:pt x="33916" y="20763"/>
                    <a:pt x="33916" y="20763"/>
                  </a:cubicBezTo>
                  <a:cubicBezTo>
                    <a:pt x="34377" y="19267"/>
                    <a:pt x="34619" y="17684"/>
                    <a:pt x="34619" y="16056"/>
                  </a:cubicBezTo>
                  <a:cubicBezTo>
                    <a:pt x="34619" y="14319"/>
                    <a:pt x="34355" y="12669"/>
                    <a:pt x="33850" y="11129"/>
                  </a:cubicBezTo>
                  <a:cubicBezTo>
                    <a:pt x="32156" y="5851"/>
                    <a:pt x="27801" y="1760"/>
                    <a:pt x="22369" y="440"/>
                  </a:cubicBezTo>
                  <a:cubicBezTo>
                    <a:pt x="21159" y="154"/>
                    <a:pt x="19883" y="0"/>
                    <a:pt x="18564" y="0"/>
                  </a:cubicBezTo>
                  <a:close/>
                </a:path>
              </a:pathLst>
            </a:custGeom>
            <a:solidFill>
              <a:srgbClr val="272F36">
                <a:alpha val="364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5"/>
            <p:cNvSpPr/>
            <p:nvPr/>
          </p:nvSpPr>
          <p:spPr>
            <a:xfrm>
              <a:off x="5677542" y="2144466"/>
              <a:ext cx="2053554" cy="1061784"/>
            </a:xfrm>
            <a:custGeom>
              <a:avLst/>
              <a:gdLst/>
              <a:ahLst/>
              <a:cxnLst/>
              <a:rect l="l" t="t" r="r" b="b"/>
              <a:pathLst>
                <a:path w="47135" h="24371" extrusionOk="0">
                  <a:moveTo>
                    <a:pt x="46893" y="0"/>
                  </a:moveTo>
                  <a:cubicBezTo>
                    <a:pt x="43439" y="2816"/>
                    <a:pt x="38557" y="6137"/>
                    <a:pt x="32178" y="9766"/>
                  </a:cubicBezTo>
                  <a:lnTo>
                    <a:pt x="31079" y="6753"/>
                  </a:lnTo>
                  <a:cubicBezTo>
                    <a:pt x="31035" y="6599"/>
                    <a:pt x="30859" y="6489"/>
                    <a:pt x="30661" y="6489"/>
                  </a:cubicBezTo>
                  <a:cubicBezTo>
                    <a:pt x="30485" y="6511"/>
                    <a:pt x="30331" y="6643"/>
                    <a:pt x="30309" y="6841"/>
                  </a:cubicBezTo>
                  <a:lnTo>
                    <a:pt x="28813" y="15352"/>
                  </a:lnTo>
                  <a:lnTo>
                    <a:pt x="25822" y="6247"/>
                  </a:lnTo>
                  <a:cubicBezTo>
                    <a:pt x="25762" y="6086"/>
                    <a:pt x="25609" y="5980"/>
                    <a:pt x="25432" y="5980"/>
                  </a:cubicBezTo>
                  <a:cubicBezTo>
                    <a:pt x="25416" y="5980"/>
                    <a:pt x="25399" y="5981"/>
                    <a:pt x="25382" y="5983"/>
                  </a:cubicBezTo>
                  <a:cubicBezTo>
                    <a:pt x="25206" y="6005"/>
                    <a:pt x="25052" y="6159"/>
                    <a:pt x="25030" y="6335"/>
                  </a:cubicBezTo>
                  <a:lnTo>
                    <a:pt x="23513" y="19619"/>
                  </a:lnTo>
                  <a:lnTo>
                    <a:pt x="19928" y="2024"/>
                  </a:lnTo>
                  <a:cubicBezTo>
                    <a:pt x="19886" y="1859"/>
                    <a:pt x="19730" y="1714"/>
                    <a:pt x="19548" y="1714"/>
                  </a:cubicBezTo>
                  <a:cubicBezTo>
                    <a:pt x="19535" y="1714"/>
                    <a:pt x="19522" y="1715"/>
                    <a:pt x="19510" y="1716"/>
                  </a:cubicBezTo>
                  <a:cubicBezTo>
                    <a:pt x="19312" y="1716"/>
                    <a:pt x="19136" y="1870"/>
                    <a:pt x="19114" y="2068"/>
                  </a:cubicBezTo>
                  <a:lnTo>
                    <a:pt x="17068" y="20389"/>
                  </a:lnTo>
                  <a:lnTo>
                    <a:pt x="13769" y="11042"/>
                  </a:lnTo>
                  <a:cubicBezTo>
                    <a:pt x="13709" y="10881"/>
                    <a:pt x="13575" y="10775"/>
                    <a:pt x="13401" y="10775"/>
                  </a:cubicBezTo>
                  <a:cubicBezTo>
                    <a:pt x="13385" y="10775"/>
                    <a:pt x="13368" y="10776"/>
                    <a:pt x="13351" y="10778"/>
                  </a:cubicBezTo>
                  <a:cubicBezTo>
                    <a:pt x="13175" y="10800"/>
                    <a:pt x="13021" y="10932"/>
                    <a:pt x="12999" y="11108"/>
                  </a:cubicBezTo>
                  <a:lnTo>
                    <a:pt x="11570" y="19685"/>
                  </a:lnTo>
                  <a:cubicBezTo>
                    <a:pt x="7391" y="21379"/>
                    <a:pt x="3476" y="22742"/>
                    <a:pt x="1" y="23732"/>
                  </a:cubicBezTo>
                  <a:cubicBezTo>
                    <a:pt x="199" y="23952"/>
                    <a:pt x="397" y="24150"/>
                    <a:pt x="595" y="24370"/>
                  </a:cubicBezTo>
                  <a:cubicBezTo>
                    <a:pt x="4356" y="23292"/>
                    <a:pt x="8381" y="21863"/>
                    <a:pt x="12098" y="20367"/>
                  </a:cubicBezTo>
                  <a:lnTo>
                    <a:pt x="12098" y="20345"/>
                  </a:lnTo>
                  <a:cubicBezTo>
                    <a:pt x="12208" y="20301"/>
                    <a:pt x="12318" y="20191"/>
                    <a:pt x="12340" y="20037"/>
                  </a:cubicBezTo>
                  <a:lnTo>
                    <a:pt x="13527" y="12801"/>
                  </a:lnTo>
                  <a:lnTo>
                    <a:pt x="16870" y="22325"/>
                  </a:lnTo>
                  <a:cubicBezTo>
                    <a:pt x="16936" y="22501"/>
                    <a:pt x="17090" y="22611"/>
                    <a:pt x="17266" y="22611"/>
                  </a:cubicBezTo>
                  <a:lnTo>
                    <a:pt x="17310" y="22611"/>
                  </a:lnTo>
                  <a:cubicBezTo>
                    <a:pt x="17486" y="22589"/>
                    <a:pt x="17640" y="22435"/>
                    <a:pt x="17662" y="22237"/>
                  </a:cubicBezTo>
                  <a:lnTo>
                    <a:pt x="19642" y="4707"/>
                  </a:lnTo>
                  <a:lnTo>
                    <a:pt x="23227" y="22281"/>
                  </a:lnTo>
                  <a:cubicBezTo>
                    <a:pt x="23271" y="22479"/>
                    <a:pt x="23447" y="22611"/>
                    <a:pt x="23645" y="22611"/>
                  </a:cubicBezTo>
                  <a:cubicBezTo>
                    <a:pt x="23843" y="22589"/>
                    <a:pt x="23997" y="22435"/>
                    <a:pt x="24041" y="22237"/>
                  </a:cubicBezTo>
                  <a:lnTo>
                    <a:pt x="25624" y="8270"/>
                  </a:lnTo>
                  <a:lnTo>
                    <a:pt x="28549" y="17134"/>
                  </a:lnTo>
                  <a:cubicBezTo>
                    <a:pt x="28615" y="17310"/>
                    <a:pt x="28769" y="17420"/>
                    <a:pt x="28967" y="17420"/>
                  </a:cubicBezTo>
                  <a:cubicBezTo>
                    <a:pt x="29143" y="17398"/>
                    <a:pt x="29297" y="17266"/>
                    <a:pt x="29341" y="17090"/>
                  </a:cubicBezTo>
                  <a:lnTo>
                    <a:pt x="30837" y="8468"/>
                  </a:lnTo>
                  <a:lnTo>
                    <a:pt x="31585" y="10492"/>
                  </a:lnTo>
                  <a:cubicBezTo>
                    <a:pt x="31638" y="10651"/>
                    <a:pt x="31804" y="10753"/>
                    <a:pt x="31970" y="10753"/>
                  </a:cubicBezTo>
                  <a:cubicBezTo>
                    <a:pt x="32011" y="10753"/>
                    <a:pt x="32051" y="10747"/>
                    <a:pt x="32090" y="10734"/>
                  </a:cubicBezTo>
                  <a:cubicBezTo>
                    <a:pt x="32112" y="10712"/>
                    <a:pt x="32134" y="10712"/>
                    <a:pt x="32156" y="10690"/>
                  </a:cubicBezTo>
                  <a:lnTo>
                    <a:pt x="32156" y="10712"/>
                  </a:lnTo>
                  <a:cubicBezTo>
                    <a:pt x="38095" y="7369"/>
                    <a:pt x="43330" y="3915"/>
                    <a:pt x="47135" y="836"/>
                  </a:cubicBezTo>
                  <a:cubicBezTo>
                    <a:pt x="47047" y="550"/>
                    <a:pt x="46981" y="264"/>
                    <a:pt x="46893" y="0"/>
                  </a:cubicBezTo>
                  <a:close/>
                </a:path>
              </a:pathLst>
            </a:custGeom>
            <a:solidFill>
              <a:srgbClr val="272F36">
                <a:alpha val="364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35"/>
            <p:cNvSpPr/>
            <p:nvPr/>
          </p:nvSpPr>
          <p:spPr>
            <a:xfrm>
              <a:off x="4968450" y="1639528"/>
              <a:ext cx="3068328" cy="1582023"/>
            </a:xfrm>
            <a:custGeom>
              <a:avLst/>
              <a:gdLst/>
              <a:ahLst/>
              <a:cxnLst/>
              <a:rect l="l" t="t" r="r" b="b"/>
              <a:pathLst>
                <a:path w="70427" h="36312" extrusionOk="0">
                  <a:moveTo>
                    <a:pt x="66977" y="0"/>
                  </a:moveTo>
                  <a:cubicBezTo>
                    <a:pt x="65190" y="0"/>
                    <a:pt x="62994" y="851"/>
                    <a:pt x="61673" y="1363"/>
                  </a:cubicBezTo>
                  <a:cubicBezTo>
                    <a:pt x="61475" y="1429"/>
                    <a:pt x="61321" y="1495"/>
                    <a:pt x="61189" y="1539"/>
                  </a:cubicBezTo>
                  <a:cubicBezTo>
                    <a:pt x="59935" y="2001"/>
                    <a:pt x="58418" y="2639"/>
                    <a:pt x="56988" y="3255"/>
                  </a:cubicBezTo>
                  <a:lnTo>
                    <a:pt x="57736" y="3804"/>
                  </a:lnTo>
                  <a:cubicBezTo>
                    <a:pt x="59166" y="3189"/>
                    <a:pt x="60243" y="2771"/>
                    <a:pt x="61453" y="2309"/>
                  </a:cubicBezTo>
                  <a:cubicBezTo>
                    <a:pt x="61607" y="2265"/>
                    <a:pt x="61761" y="2199"/>
                    <a:pt x="61959" y="2111"/>
                  </a:cubicBezTo>
                  <a:cubicBezTo>
                    <a:pt x="63132" y="1662"/>
                    <a:pt x="65346" y="812"/>
                    <a:pt x="66978" y="812"/>
                  </a:cubicBezTo>
                  <a:cubicBezTo>
                    <a:pt x="67824" y="812"/>
                    <a:pt x="68513" y="1040"/>
                    <a:pt x="68821" y="1671"/>
                  </a:cubicBezTo>
                  <a:cubicBezTo>
                    <a:pt x="70031" y="4134"/>
                    <a:pt x="63279" y="11107"/>
                    <a:pt x="48081" y="19728"/>
                  </a:cubicBezTo>
                  <a:lnTo>
                    <a:pt x="46981" y="16715"/>
                  </a:lnTo>
                  <a:cubicBezTo>
                    <a:pt x="46920" y="16554"/>
                    <a:pt x="46786" y="16448"/>
                    <a:pt x="46612" y="16448"/>
                  </a:cubicBezTo>
                  <a:cubicBezTo>
                    <a:pt x="46596" y="16448"/>
                    <a:pt x="46580" y="16449"/>
                    <a:pt x="46563" y="16451"/>
                  </a:cubicBezTo>
                  <a:cubicBezTo>
                    <a:pt x="46387" y="16473"/>
                    <a:pt x="46233" y="16605"/>
                    <a:pt x="46211" y="16781"/>
                  </a:cubicBezTo>
                  <a:lnTo>
                    <a:pt x="44715" y="25315"/>
                  </a:lnTo>
                  <a:lnTo>
                    <a:pt x="41724" y="16209"/>
                  </a:lnTo>
                  <a:cubicBezTo>
                    <a:pt x="41664" y="16048"/>
                    <a:pt x="41511" y="15942"/>
                    <a:pt x="41334" y="15942"/>
                  </a:cubicBezTo>
                  <a:cubicBezTo>
                    <a:pt x="41318" y="15942"/>
                    <a:pt x="41301" y="15943"/>
                    <a:pt x="41284" y="15945"/>
                  </a:cubicBezTo>
                  <a:cubicBezTo>
                    <a:pt x="41108" y="15967"/>
                    <a:pt x="40954" y="16099"/>
                    <a:pt x="40932" y="16297"/>
                  </a:cubicBezTo>
                  <a:lnTo>
                    <a:pt x="39415" y="29582"/>
                  </a:lnTo>
                  <a:lnTo>
                    <a:pt x="35830" y="11986"/>
                  </a:lnTo>
                  <a:cubicBezTo>
                    <a:pt x="35789" y="11803"/>
                    <a:pt x="35635" y="11676"/>
                    <a:pt x="35455" y="11676"/>
                  </a:cubicBezTo>
                  <a:cubicBezTo>
                    <a:pt x="35441" y="11676"/>
                    <a:pt x="35426" y="11677"/>
                    <a:pt x="35412" y="11678"/>
                  </a:cubicBezTo>
                  <a:cubicBezTo>
                    <a:pt x="35214" y="11678"/>
                    <a:pt x="35038" y="11832"/>
                    <a:pt x="35016" y="12030"/>
                  </a:cubicBezTo>
                  <a:lnTo>
                    <a:pt x="32948" y="30352"/>
                  </a:lnTo>
                  <a:lnTo>
                    <a:pt x="29671" y="21004"/>
                  </a:lnTo>
                  <a:cubicBezTo>
                    <a:pt x="29611" y="20843"/>
                    <a:pt x="29459" y="20737"/>
                    <a:pt x="29298" y="20737"/>
                  </a:cubicBezTo>
                  <a:cubicBezTo>
                    <a:pt x="29283" y="20737"/>
                    <a:pt x="29268" y="20738"/>
                    <a:pt x="29253" y="20740"/>
                  </a:cubicBezTo>
                  <a:cubicBezTo>
                    <a:pt x="29077" y="20762"/>
                    <a:pt x="28923" y="20894"/>
                    <a:pt x="28901" y="21070"/>
                  </a:cubicBezTo>
                  <a:lnTo>
                    <a:pt x="27472" y="29648"/>
                  </a:lnTo>
                  <a:cubicBezTo>
                    <a:pt x="20742" y="32353"/>
                    <a:pt x="14715" y="34223"/>
                    <a:pt x="10074" y="35058"/>
                  </a:cubicBezTo>
                  <a:cubicBezTo>
                    <a:pt x="8385" y="35356"/>
                    <a:pt x="6914" y="35505"/>
                    <a:pt x="5704" y="35505"/>
                  </a:cubicBezTo>
                  <a:cubicBezTo>
                    <a:pt x="3699" y="35505"/>
                    <a:pt x="2408" y="35098"/>
                    <a:pt x="2024" y="34289"/>
                  </a:cubicBezTo>
                  <a:cubicBezTo>
                    <a:pt x="1233" y="32661"/>
                    <a:pt x="3872" y="29252"/>
                    <a:pt x="9217" y="25095"/>
                  </a:cubicBezTo>
                  <a:lnTo>
                    <a:pt x="8865" y="24347"/>
                  </a:lnTo>
                  <a:cubicBezTo>
                    <a:pt x="4730" y="27558"/>
                    <a:pt x="1" y="32001"/>
                    <a:pt x="1299" y="34640"/>
                  </a:cubicBezTo>
                  <a:cubicBezTo>
                    <a:pt x="1870" y="35828"/>
                    <a:pt x="3454" y="36312"/>
                    <a:pt x="5697" y="36312"/>
                  </a:cubicBezTo>
                  <a:cubicBezTo>
                    <a:pt x="11064" y="36312"/>
                    <a:pt x="20148" y="33475"/>
                    <a:pt x="28000" y="30308"/>
                  </a:cubicBezTo>
                  <a:cubicBezTo>
                    <a:pt x="28110" y="30264"/>
                    <a:pt x="28220" y="30154"/>
                    <a:pt x="28242" y="30000"/>
                  </a:cubicBezTo>
                  <a:lnTo>
                    <a:pt x="29429" y="22764"/>
                  </a:lnTo>
                  <a:lnTo>
                    <a:pt x="32772" y="32287"/>
                  </a:lnTo>
                  <a:cubicBezTo>
                    <a:pt x="32838" y="32463"/>
                    <a:pt x="32992" y="32573"/>
                    <a:pt x="33168" y="32573"/>
                  </a:cubicBezTo>
                  <a:lnTo>
                    <a:pt x="33212" y="32573"/>
                  </a:lnTo>
                  <a:cubicBezTo>
                    <a:pt x="33388" y="32551"/>
                    <a:pt x="33542" y="32397"/>
                    <a:pt x="33564" y="32199"/>
                  </a:cubicBezTo>
                  <a:lnTo>
                    <a:pt x="35544" y="14670"/>
                  </a:lnTo>
                  <a:lnTo>
                    <a:pt x="39129" y="32243"/>
                  </a:lnTo>
                  <a:cubicBezTo>
                    <a:pt x="39173" y="32441"/>
                    <a:pt x="39349" y="32573"/>
                    <a:pt x="39547" y="32573"/>
                  </a:cubicBezTo>
                  <a:cubicBezTo>
                    <a:pt x="39745" y="32551"/>
                    <a:pt x="39899" y="32397"/>
                    <a:pt x="39921" y="32199"/>
                  </a:cubicBezTo>
                  <a:lnTo>
                    <a:pt x="41526" y="18233"/>
                  </a:lnTo>
                  <a:lnTo>
                    <a:pt x="44451" y="27096"/>
                  </a:lnTo>
                  <a:cubicBezTo>
                    <a:pt x="44495" y="27272"/>
                    <a:pt x="44671" y="27382"/>
                    <a:pt x="44869" y="27382"/>
                  </a:cubicBezTo>
                  <a:cubicBezTo>
                    <a:pt x="45045" y="27360"/>
                    <a:pt x="45199" y="27228"/>
                    <a:pt x="45221" y="27052"/>
                  </a:cubicBezTo>
                  <a:lnTo>
                    <a:pt x="46739" y="18431"/>
                  </a:lnTo>
                  <a:lnTo>
                    <a:pt x="47465" y="20454"/>
                  </a:lnTo>
                  <a:cubicBezTo>
                    <a:pt x="47535" y="20613"/>
                    <a:pt x="47705" y="20715"/>
                    <a:pt x="47872" y="20715"/>
                  </a:cubicBezTo>
                  <a:cubicBezTo>
                    <a:pt x="47913" y="20715"/>
                    <a:pt x="47953" y="20709"/>
                    <a:pt x="47993" y="20696"/>
                  </a:cubicBezTo>
                  <a:cubicBezTo>
                    <a:pt x="48015" y="20674"/>
                    <a:pt x="48037" y="20674"/>
                    <a:pt x="48059" y="20652"/>
                  </a:cubicBezTo>
                  <a:cubicBezTo>
                    <a:pt x="54833" y="16847"/>
                    <a:pt x="60705" y="12888"/>
                    <a:pt x="64554" y="9501"/>
                  </a:cubicBezTo>
                  <a:cubicBezTo>
                    <a:pt x="68733" y="5850"/>
                    <a:pt x="70427" y="3101"/>
                    <a:pt x="69547" y="1319"/>
                  </a:cubicBezTo>
                  <a:cubicBezTo>
                    <a:pt x="69070" y="340"/>
                    <a:pt x="68105" y="0"/>
                    <a:pt x="6697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5"/>
            <p:cNvSpPr/>
            <p:nvPr/>
          </p:nvSpPr>
          <p:spPr>
            <a:xfrm>
              <a:off x="7270125" y="1597312"/>
              <a:ext cx="268332" cy="113145"/>
            </a:xfrm>
            <a:custGeom>
              <a:avLst/>
              <a:gdLst/>
              <a:ahLst/>
              <a:cxnLst/>
              <a:rect l="l" t="t" r="r" b="b"/>
              <a:pathLst>
                <a:path w="6159" h="2597" extrusionOk="0">
                  <a:moveTo>
                    <a:pt x="5873" y="1"/>
                  </a:moveTo>
                  <a:cubicBezTo>
                    <a:pt x="3915" y="705"/>
                    <a:pt x="1958" y="1408"/>
                    <a:pt x="0" y="2156"/>
                  </a:cubicBezTo>
                  <a:cubicBezTo>
                    <a:pt x="374" y="2288"/>
                    <a:pt x="770" y="2442"/>
                    <a:pt x="1144" y="2596"/>
                  </a:cubicBezTo>
                  <a:cubicBezTo>
                    <a:pt x="2816" y="1958"/>
                    <a:pt x="4487" y="1364"/>
                    <a:pt x="6159" y="770"/>
                  </a:cubicBezTo>
                  <a:lnTo>
                    <a:pt x="587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35"/>
            <p:cNvSpPr/>
            <p:nvPr/>
          </p:nvSpPr>
          <p:spPr>
            <a:xfrm>
              <a:off x="7472318" y="1594437"/>
              <a:ext cx="62302" cy="61387"/>
            </a:xfrm>
            <a:custGeom>
              <a:avLst/>
              <a:gdLst/>
              <a:ahLst/>
              <a:cxnLst/>
              <a:rect l="l" t="t" r="r" b="b"/>
              <a:pathLst>
                <a:path w="1430" h="1409" extrusionOk="0">
                  <a:moveTo>
                    <a:pt x="1056" y="1"/>
                  </a:moveTo>
                  <a:lnTo>
                    <a:pt x="0" y="353"/>
                  </a:lnTo>
                  <a:lnTo>
                    <a:pt x="352" y="1408"/>
                  </a:lnTo>
                  <a:lnTo>
                    <a:pt x="1430" y="1056"/>
                  </a:lnTo>
                  <a:lnTo>
                    <a:pt x="105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35"/>
            <p:cNvSpPr/>
            <p:nvPr/>
          </p:nvSpPr>
          <p:spPr>
            <a:xfrm>
              <a:off x="7473276" y="1335825"/>
              <a:ext cx="487782" cy="434891"/>
            </a:xfrm>
            <a:custGeom>
              <a:avLst/>
              <a:gdLst/>
              <a:ahLst/>
              <a:cxnLst/>
              <a:rect l="l" t="t" r="r" b="b"/>
              <a:pathLst>
                <a:path w="11196" h="9982" extrusionOk="0">
                  <a:moveTo>
                    <a:pt x="5597" y="0"/>
                  </a:moveTo>
                  <a:cubicBezTo>
                    <a:pt x="5069" y="0"/>
                    <a:pt x="4532" y="85"/>
                    <a:pt x="4003" y="262"/>
                  </a:cubicBezTo>
                  <a:cubicBezTo>
                    <a:pt x="1408" y="1142"/>
                    <a:pt x="0" y="3957"/>
                    <a:pt x="880" y="6575"/>
                  </a:cubicBezTo>
                  <a:cubicBezTo>
                    <a:pt x="1582" y="8663"/>
                    <a:pt x="3517" y="9982"/>
                    <a:pt x="5600" y="9982"/>
                  </a:cubicBezTo>
                  <a:cubicBezTo>
                    <a:pt x="6127" y="9982"/>
                    <a:pt x="6664" y="9897"/>
                    <a:pt x="7192" y="9720"/>
                  </a:cubicBezTo>
                  <a:cubicBezTo>
                    <a:pt x="9810" y="8840"/>
                    <a:pt x="11195" y="6003"/>
                    <a:pt x="10315" y="3407"/>
                  </a:cubicBezTo>
                  <a:cubicBezTo>
                    <a:pt x="9631" y="1319"/>
                    <a:pt x="7685" y="0"/>
                    <a:pt x="55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35"/>
            <p:cNvSpPr/>
            <p:nvPr/>
          </p:nvSpPr>
          <p:spPr>
            <a:xfrm>
              <a:off x="7529782" y="1385752"/>
              <a:ext cx="375683" cy="334555"/>
            </a:xfrm>
            <a:custGeom>
              <a:avLst/>
              <a:gdLst/>
              <a:ahLst/>
              <a:cxnLst/>
              <a:rect l="l" t="t" r="r" b="b"/>
              <a:pathLst>
                <a:path w="8623" h="7679" extrusionOk="0">
                  <a:moveTo>
                    <a:pt x="4284" y="0"/>
                  </a:moveTo>
                  <a:cubicBezTo>
                    <a:pt x="3884" y="0"/>
                    <a:pt x="3479" y="63"/>
                    <a:pt x="3080" y="194"/>
                  </a:cubicBezTo>
                  <a:cubicBezTo>
                    <a:pt x="1078" y="876"/>
                    <a:pt x="1" y="3053"/>
                    <a:pt x="661" y="5055"/>
                  </a:cubicBezTo>
                  <a:cubicBezTo>
                    <a:pt x="1204" y="6667"/>
                    <a:pt x="2696" y="7679"/>
                    <a:pt x="4293" y="7679"/>
                  </a:cubicBezTo>
                  <a:cubicBezTo>
                    <a:pt x="4700" y="7679"/>
                    <a:pt x="5114" y="7613"/>
                    <a:pt x="5521" y="7474"/>
                  </a:cubicBezTo>
                  <a:cubicBezTo>
                    <a:pt x="7545" y="6792"/>
                    <a:pt x="8623" y="4637"/>
                    <a:pt x="7941" y="2613"/>
                  </a:cubicBezTo>
                  <a:cubicBezTo>
                    <a:pt x="7395" y="1010"/>
                    <a:pt x="5889" y="0"/>
                    <a:pt x="42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35"/>
            <p:cNvSpPr/>
            <p:nvPr/>
          </p:nvSpPr>
          <p:spPr>
            <a:xfrm>
              <a:off x="7665841" y="1404399"/>
              <a:ext cx="203199" cy="215964"/>
            </a:xfrm>
            <a:custGeom>
              <a:avLst/>
              <a:gdLst/>
              <a:ahLst/>
              <a:cxnLst/>
              <a:rect l="l" t="t" r="r" b="b"/>
              <a:pathLst>
                <a:path w="4664" h="4957" extrusionOk="0">
                  <a:moveTo>
                    <a:pt x="1099" y="0"/>
                  </a:moveTo>
                  <a:cubicBezTo>
                    <a:pt x="735" y="0"/>
                    <a:pt x="365" y="59"/>
                    <a:pt x="1" y="184"/>
                  </a:cubicBezTo>
                  <a:lnTo>
                    <a:pt x="441" y="1481"/>
                  </a:lnTo>
                  <a:cubicBezTo>
                    <a:pt x="660" y="1405"/>
                    <a:pt x="883" y="1369"/>
                    <a:pt x="1102" y="1369"/>
                  </a:cubicBezTo>
                  <a:cubicBezTo>
                    <a:pt x="1960" y="1369"/>
                    <a:pt x="2760" y="1921"/>
                    <a:pt x="3058" y="2779"/>
                  </a:cubicBezTo>
                  <a:cubicBezTo>
                    <a:pt x="3234" y="3307"/>
                    <a:pt x="3190" y="3857"/>
                    <a:pt x="2970" y="4319"/>
                  </a:cubicBezTo>
                  <a:lnTo>
                    <a:pt x="4180" y="4957"/>
                  </a:lnTo>
                  <a:cubicBezTo>
                    <a:pt x="4576" y="4165"/>
                    <a:pt x="4664" y="3241"/>
                    <a:pt x="4356" y="2339"/>
                  </a:cubicBezTo>
                  <a:cubicBezTo>
                    <a:pt x="3864" y="918"/>
                    <a:pt x="2533" y="0"/>
                    <a:pt x="10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5"/>
            <p:cNvSpPr/>
            <p:nvPr/>
          </p:nvSpPr>
          <p:spPr>
            <a:xfrm>
              <a:off x="7742519" y="1592520"/>
              <a:ext cx="105433" cy="103560"/>
            </a:xfrm>
            <a:custGeom>
              <a:avLst/>
              <a:gdLst/>
              <a:ahLst/>
              <a:cxnLst/>
              <a:rect l="l" t="t" r="r" b="b"/>
              <a:pathLst>
                <a:path w="2420" h="2377" extrusionOk="0">
                  <a:moveTo>
                    <a:pt x="1210" y="1"/>
                  </a:moveTo>
                  <a:cubicBezTo>
                    <a:pt x="968" y="485"/>
                    <a:pt x="550" y="902"/>
                    <a:pt x="0" y="1078"/>
                  </a:cubicBezTo>
                  <a:lnTo>
                    <a:pt x="440" y="2376"/>
                  </a:lnTo>
                  <a:cubicBezTo>
                    <a:pt x="1342" y="2068"/>
                    <a:pt x="2024" y="1430"/>
                    <a:pt x="2420" y="639"/>
                  </a:cubicBezTo>
                  <a:lnTo>
                    <a:pt x="12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35"/>
            <p:cNvSpPr/>
            <p:nvPr/>
          </p:nvSpPr>
          <p:spPr>
            <a:xfrm>
              <a:off x="7706097" y="1543072"/>
              <a:ext cx="22089" cy="20390"/>
            </a:xfrm>
            <a:custGeom>
              <a:avLst/>
              <a:gdLst/>
              <a:ahLst/>
              <a:cxnLst/>
              <a:rect l="l" t="t" r="r" b="b"/>
              <a:pathLst>
                <a:path w="507" h="468" extrusionOk="0">
                  <a:moveTo>
                    <a:pt x="260" y="0"/>
                  </a:moveTo>
                  <a:cubicBezTo>
                    <a:pt x="233" y="0"/>
                    <a:pt x="205" y="5"/>
                    <a:pt x="177" y="14"/>
                  </a:cubicBezTo>
                  <a:cubicBezTo>
                    <a:pt x="67" y="58"/>
                    <a:pt x="1" y="190"/>
                    <a:pt x="45" y="300"/>
                  </a:cubicBezTo>
                  <a:cubicBezTo>
                    <a:pt x="62" y="404"/>
                    <a:pt x="148" y="467"/>
                    <a:pt x="249" y="467"/>
                  </a:cubicBezTo>
                  <a:cubicBezTo>
                    <a:pt x="276" y="467"/>
                    <a:pt x="303" y="463"/>
                    <a:pt x="331" y="454"/>
                  </a:cubicBezTo>
                  <a:cubicBezTo>
                    <a:pt x="441" y="410"/>
                    <a:pt x="507" y="278"/>
                    <a:pt x="485" y="146"/>
                  </a:cubicBezTo>
                  <a:cubicBezTo>
                    <a:pt x="450" y="60"/>
                    <a:pt x="361" y="0"/>
                    <a:pt x="260" y="0"/>
                  </a:cubicBezTo>
                  <a:close/>
                </a:path>
              </a:pathLst>
            </a:custGeom>
            <a:solidFill>
              <a:srgbClr val="5A1C0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35"/>
            <p:cNvSpPr/>
            <p:nvPr/>
          </p:nvSpPr>
          <p:spPr>
            <a:xfrm>
              <a:off x="7713765" y="1550347"/>
              <a:ext cx="77681" cy="81515"/>
            </a:xfrm>
            <a:custGeom>
              <a:avLst/>
              <a:gdLst/>
              <a:ahLst/>
              <a:cxnLst/>
              <a:rect l="l" t="t" r="r" b="b"/>
              <a:pathLst>
                <a:path w="1783" h="1871" extrusionOk="0">
                  <a:moveTo>
                    <a:pt x="155" y="1"/>
                  </a:moveTo>
                  <a:lnTo>
                    <a:pt x="1" y="133"/>
                  </a:lnTo>
                  <a:lnTo>
                    <a:pt x="1650" y="1870"/>
                  </a:lnTo>
                  <a:lnTo>
                    <a:pt x="1782" y="1739"/>
                  </a:lnTo>
                  <a:lnTo>
                    <a:pt x="1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35"/>
            <p:cNvSpPr/>
            <p:nvPr/>
          </p:nvSpPr>
          <p:spPr>
            <a:xfrm>
              <a:off x="5364210" y="2884185"/>
              <a:ext cx="109267" cy="473448"/>
            </a:xfrm>
            <a:custGeom>
              <a:avLst/>
              <a:gdLst/>
              <a:ahLst/>
              <a:cxnLst/>
              <a:rect l="l" t="t" r="r" b="b"/>
              <a:pathLst>
                <a:path w="2508" h="10867" extrusionOk="0">
                  <a:moveTo>
                    <a:pt x="2068" y="1"/>
                  </a:moveTo>
                  <a:cubicBezTo>
                    <a:pt x="1474" y="573"/>
                    <a:pt x="946" y="1233"/>
                    <a:pt x="616" y="2024"/>
                  </a:cubicBezTo>
                  <a:cubicBezTo>
                    <a:pt x="1" y="3498"/>
                    <a:pt x="155" y="5148"/>
                    <a:pt x="375" y="6555"/>
                  </a:cubicBezTo>
                  <a:cubicBezTo>
                    <a:pt x="616" y="7941"/>
                    <a:pt x="770" y="9195"/>
                    <a:pt x="968" y="10756"/>
                  </a:cubicBezTo>
                  <a:lnTo>
                    <a:pt x="968" y="10866"/>
                  </a:lnTo>
                  <a:lnTo>
                    <a:pt x="1782" y="10778"/>
                  </a:lnTo>
                  <a:lnTo>
                    <a:pt x="1760" y="10668"/>
                  </a:lnTo>
                  <a:cubicBezTo>
                    <a:pt x="1584" y="9085"/>
                    <a:pt x="1430" y="7831"/>
                    <a:pt x="1188" y="6423"/>
                  </a:cubicBezTo>
                  <a:cubicBezTo>
                    <a:pt x="968" y="5126"/>
                    <a:pt x="814" y="3630"/>
                    <a:pt x="1364" y="2354"/>
                  </a:cubicBezTo>
                  <a:cubicBezTo>
                    <a:pt x="1628" y="1739"/>
                    <a:pt x="2046" y="1189"/>
                    <a:pt x="2508" y="705"/>
                  </a:cubicBezTo>
                  <a:cubicBezTo>
                    <a:pt x="2398" y="529"/>
                    <a:pt x="2266" y="353"/>
                    <a:pt x="2156" y="177"/>
                  </a:cubicBezTo>
                  <a:cubicBezTo>
                    <a:pt x="2134" y="111"/>
                    <a:pt x="2090" y="67"/>
                    <a:pt x="20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35"/>
            <p:cNvSpPr/>
            <p:nvPr/>
          </p:nvSpPr>
          <p:spPr>
            <a:xfrm>
              <a:off x="5388172" y="3268444"/>
              <a:ext cx="56594" cy="55636"/>
            </a:xfrm>
            <a:custGeom>
              <a:avLst/>
              <a:gdLst/>
              <a:ahLst/>
              <a:cxnLst/>
              <a:rect l="l" t="t" r="r" b="b"/>
              <a:pathLst>
                <a:path w="1299" h="1277" extrusionOk="0">
                  <a:moveTo>
                    <a:pt x="1144" y="1"/>
                  </a:moveTo>
                  <a:lnTo>
                    <a:pt x="0" y="133"/>
                  </a:lnTo>
                  <a:lnTo>
                    <a:pt x="154" y="1276"/>
                  </a:lnTo>
                  <a:lnTo>
                    <a:pt x="1298" y="1122"/>
                  </a:lnTo>
                  <a:lnTo>
                    <a:pt x="1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35"/>
            <p:cNvSpPr/>
            <p:nvPr/>
          </p:nvSpPr>
          <p:spPr>
            <a:xfrm>
              <a:off x="5270324" y="3306652"/>
              <a:ext cx="349803" cy="413281"/>
            </a:xfrm>
            <a:custGeom>
              <a:avLst/>
              <a:gdLst/>
              <a:ahLst/>
              <a:cxnLst/>
              <a:rect l="l" t="t" r="r" b="b"/>
              <a:pathLst>
                <a:path w="8029" h="9486" extrusionOk="0">
                  <a:moveTo>
                    <a:pt x="3765" y="1"/>
                  </a:moveTo>
                  <a:cubicBezTo>
                    <a:pt x="3640" y="1"/>
                    <a:pt x="3514" y="9"/>
                    <a:pt x="3387" y="25"/>
                  </a:cubicBezTo>
                  <a:cubicBezTo>
                    <a:pt x="1364" y="289"/>
                    <a:pt x="0" y="2621"/>
                    <a:pt x="352" y="5216"/>
                  </a:cubicBezTo>
                  <a:cubicBezTo>
                    <a:pt x="661" y="7670"/>
                    <a:pt x="2382" y="9486"/>
                    <a:pt x="4263" y="9486"/>
                  </a:cubicBezTo>
                  <a:cubicBezTo>
                    <a:pt x="4388" y="9486"/>
                    <a:pt x="4514" y="9477"/>
                    <a:pt x="4641" y="9461"/>
                  </a:cubicBezTo>
                  <a:cubicBezTo>
                    <a:pt x="6664" y="9197"/>
                    <a:pt x="8028" y="6866"/>
                    <a:pt x="7676" y="4248"/>
                  </a:cubicBezTo>
                  <a:cubicBezTo>
                    <a:pt x="7346" y="1815"/>
                    <a:pt x="5644" y="1"/>
                    <a:pt x="37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35"/>
            <p:cNvSpPr/>
            <p:nvPr/>
          </p:nvSpPr>
          <p:spPr>
            <a:xfrm>
              <a:off x="5309578" y="3349652"/>
              <a:ext cx="121771" cy="140549"/>
            </a:xfrm>
            <a:custGeom>
              <a:avLst/>
              <a:gdLst/>
              <a:ahLst/>
              <a:cxnLst/>
              <a:rect l="l" t="t" r="r" b="b"/>
              <a:pathLst>
                <a:path w="2795" h="3226" extrusionOk="0">
                  <a:moveTo>
                    <a:pt x="1808" y="0"/>
                  </a:moveTo>
                  <a:cubicBezTo>
                    <a:pt x="1305" y="0"/>
                    <a:pt x="719" y="451"/>
                    <a:pt x="397" y="1150"/>
                  </a:cubicBezTo>
                  <a:cubicBezTo>
                    <a:pt x="1" y="1986"/>
                    <a:pt x="111" y="2887"/>
                    <a:pt x="661" y="3151"/>
                  </a:cubicBezTo>
                  <a:cubicBezTo>
                    <a:pt x="765" y="3202"/>
                    <a:pt x="878" y="3225"/>
                    <a:pt x="996" y="3225"/>
                  </a:cubicBezTo>
                  <a:cubicBezTo>
                    <a:pt x="1497" y="3225"/>
                    <a:pt x="2078" y="2790"/>
                    <a:pt x="2398" y="2096"/>
                  </a:cubicBezTo>
                  <a:cubicBezTo>
                    <a:pt x="2794" y="1238"/>
                    <a:pt x="2684" y="336"/>
                    <a:pt x="2134" y="72"/>
                  </a:cubicBezTo>
                  <a:cubicBezTo>
                    <a:pt x="2033" y="23"/>
                    <a:pt x="1923" y="0"/>
                    <a:pt x="1808" y="0"/>
                  </a:cubicBezTo>
                  <a:close/>
                </a:path>
              </a:pathLst>
            </a:custGeom>
            <a:solidFill>
              <a:srgbClr val="FFFFFF">
                <a:alpha val="2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35"/>
            <p:cNvSpPr/>
            <p:nvPr/>
          </p:nvSpPr>
          <p:spPr>
            <a:xfrm>
              <a:off x="5446639" y="3705418"/>
              <a:ext cx="55592" cy="55592"/>
            </a:xfrm>
            <a:custGeom>
              <a:avLst/>
              <a:gdLst/>
              <a:ahLst/>
              <a:cxnLst/>
              <a:rect l="l" t="t" r="r" b="b"/>
              <a:pathLst>
                <a:path w="1276" h="1276" extrusionOk="0">
                  <a:moveTo>
                    <a:pt x="1122" y="0"/>
                  </a:moveTo>
                  <a:lnTo>
                    <a:pt x="0" y="154"/>
                  </a:lnTo>
                  <a:lnTo>
                    <a:pt x="132" y="1276"/>
                  </a:lnTo>
                  <a:lnTo>
                    <a:pt x="1276" y="1144"/>
                  </a:lnTo>
                  <a:lnTo>
                    <a:pt x="112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36"/>
          <p:cNvSpPr txBox="1">
            <a:spLocks noGrp="1"/>
          </p:cNvSpPr>
          <p:nvPr>
            <p:ph type="title"/>
          </p:nvPr>
        </p:nvSpPr>
        <p:spPr>
          <a:xfrm>
            <a:off x="720000" y="228540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Any Questions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FF8"/>
        </a:solidFill>
        <a:effectLst/>
      </p:bgPr>
    </p:bg>
    <p:spTree>
      <p:nvGrpSpPr>
        <p:cNvPr id="1" name="Shape 156"/>
        <p:cNvGrpSpPr/>
        <p:nvPr/>
      </p:nvGrpSpPr>
      <p:grpSpPr>
        <a:xfrm>
          <a:off x="0" y="0"/>
          <a:ext cx="0" cy="0"/>
          <a:chOff x="0" y="0"/>
          <a:chExt cx="0" cy="0"/>
        </a:xfrm>
      </p:grpSpPr>
      <p:sp>
        <p:nvSpPr>
          <p:cNvPr id="157" name="Google Shape;157;p4"/>
          <p:cNvSpPr txBox="1">
            <a:spLocks noGrp="1"/>
          </p:cNvSpPr>
          <p:nvPr>
            <p:ph type="title"/>
          </p:nvPr>
        </p:nvSpPr>
        <p:spPr>
          <a:xfrm>
            <a:off x="1620000" y="1888492"/>
            <a:ext cx="2882700" cy="142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Problem Definition</a:t>
            </a:r>
            <a:endParaRPr/>
          </a:p>
        </p:txBody>
      </p:sp>
      <p:sp>
        <p:nvSpPr>
          <p:cNvPr id="158" name="Google Shape;158;p4"/>
          <p:cNvSpPr txBox="1">
            <a:spLocks noGrp="1"/>
          </p:cNvSpPr>
          <p:nvPr>
            <p:ph type="title" idx="2"/>
          </p:nvPr>
        </p:nvSpPr>
        <p:spPr>
          <a:xfrm>
            <a:off x="720000" y="2153575"/>
            <a:ext cx="9762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01</a:t>
            </a:r>
            <a:endParaRPr/>
          </a:p>
        </p:txBody>
      </p:sp>
      <p:grpSp>
        <p:nvGrpSpPr>
          <p:cNvPr id="159" name="Google Shape;159;p4"/>
          <p:cNvGrpSpPr/>
          <p:nvPr/>
        </p:nvGrpSpPr>
        <p:grpSpPr>
          <a:xfrm>
            <a:off x="4641302" y="1354475"/>
            <a:ext cx="2882755" cy="2493035"/>
            <a:chOff x="5548150" y="1325249"/>
            <a:chExt cx="2882755" cy="2493035"/>
          </a:xfrm>
        </p:grpSpPr>
        <p:sp>
          <p:nvSpPr>
            <p:cNvPr id="160" name="Google Shape;160;p4"/>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4"/>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4"/>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4"/>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4"/>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4"/>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4"/>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4"/>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4"/>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4"/>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4"/>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4"/>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4"/>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4"/>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4"/>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4"/>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4"/>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4"/>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4"/>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4"/>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4"/>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4"/>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4"/>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4"/>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4"/>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4"/>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4"/>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4"/>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4"/>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4"/>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4"/>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4"/>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4"/>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4"/>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4"/>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4"/>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4"/>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4"/>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
          <p:cNvSpPr txBox="1">
            <a:spLocks noGrp="1"/>
          </p:cNvSpPr>
          <p:nvPr>
            <p:ph type="title"/>
          </p:nvPr>
        </p:nvSpPr>
        <p:spPr>
          <a:xfrm>
            <a:off x="0" y="256137"/>
            <a:ext cx="49674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500" dirty="0"/>
              <a:t>Problem Definition</a:t>
            </a:r>
            <a:endParaRPr sz="3500" dirty="0"/>
          </a:p>
        </p:txBody>
      </p:sp>
      <p:sp>
        <p:nvSpPr>
          <p:cNvPr id="250" name="Google Shape;250;p5"/>
          <p:cNvSpPr txBox="1"/>
          <p:nvPr/>
        </p:nvSpPr>
        <p:spPr>
          <a:xfrm>
            <a:off x="0" y="1691760"/>
            <a:ext cx="6193410" cy="2554505"/>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Be Vietnam Pro"/>
                <a:ea typeface="Be Vietnam Pro"/>
                <a:cs typeface="Be Vietnam Pro"/>
                <a:sym typeface="Be Vietnam Pro"/>
              </a:rPr>
              <a:t>The heart is the center of circulatory system, contracts to pump blood and relaxes to allow filling. The left ventricle's role in pumping oxygenated blood makes it pivotal; its failure can impair multiple organ systems. Cardiomyopathy can lead to heart failure or sudden cardiac arrest, necessitating critical intervention. </a:t>
            </a:r>
            <a:endParaRPr dirty="0"/>
          </a:p>
          <a:p>
            <a:pPr marL="285750" marR="0" lvl="0" indent="-184150" algn="just"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a:p>
            <a:pPr marL="285750" marR="0" lvl="0" indent="-184150" algn="just"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a:p>
            <a:pPr marL="0" marR="0" lvl="0" indent="0" algn="just" rtl="0">
              <a:lnSpc>
                <a:spcPct val="100000"/>
              </a:lnSpc>
              <a:spcBef>
                <a:spcPts val="0"/>
              </a:spcBef>
              <a:spcAft>
                <a:spcPts val="0"/>
              </a:spcAft>
              <a:buNone/>
            </a:pPr>
            <a:endParaRPr sz="1600" b="0" i="0" u="none" strike="noStrike" cap="none" dirty="0">
              <a:solidFill>
                <a:srgbClr val="000000"/>
              </a:solidFill>
              <a:latin typeface="Be Vietnam Pro"/>
              <a:ea typeface="Be Vietnam Pro"/>
              <a:cs typeface="Be Vietnam Pro"/>
              <a:sym typeface="Be Vietnam Pro"/>
            </a:endParaRPr>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p:txBody>
      </p:sp>
      <p:pic>
        <p:nvPicPr>
          <p:cNvPr id="3" name="Picture 2">
            <a:extLst>
              <a:ext uri="{FF2B5EF4-FFF2-40B4-BE49-F238E27FC236}">
                <a16:creationId xmlns:a16="http://schemas.microsoft.com/office/drawing/2014/main" id="{A1AE47C5-7E4D-121B-8519-F1E876F3AB06}"/>
              </a:ext>
            </a:extLst>
          </p:cNvPr>
          <p:cNvPicPr>
            <a:picLocks noChangeAspect="1"/>
          </p:cNvPicPr>
          <p:nvPr/>
        </p:nvPicPr>
        <p:blipFill>
          <a:blip r:embed="rId3"/>
          <a:srcRect/>
          <a:stretch/>
        </p:blipFill>
        <p:spPr>
          <a:xfrm>
            <a:off x="5928862" y="162665"/>
            <a:ext cx="3556534" cy="49808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
          <p:cNvSpPr txBox="1">
            <a:spLocks noGrp="1"/>
          </p:cNvSpPr>
          <p:nvPr>
            <p:ph type="title"/>
          </p:nvPr>
        </p:nvSpPr>
        <p:spPr>
          <a:xfrm>
            <a:off x="0" y="256137"/>
            <a:ext cx="49674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500" dirty="0"/>
              <a:t>Problem Definition</a:t>
            </a:r>
            <a:endParaRPr sz="3500" dirty="0"/>
          </a:p>
        </p:txBody>
      </p:sp>
      <p:sp>
        <p:nvSpPr>
          <p:cNvPr id="250" name="Google Shape;250;p5"/>
          <p:cNvSpPr txBox="1"/>
          <p:nvPr/>
        </p:nvSpPr>
        <p:spPr>
          <a:xfrm>
            <a:off x="0" y="1088444"/>
            <a:ext cx="8974318" cy="1569620"/>
          </a:xfrm>
          <a:prstGeom prst="rect">
            <a:avLst/>
          </a:prstGeom>
          <a:noFill/>
          <a:ln>
            <a:noFill/>
          </a:ln>
        </p:spPr>
        <p:txBody>
          <a:bodyPr spcFirstLastPara="1" wrap="square" lIns="91425" tIns="45700" rIns="91425" bIns="45700" anchor="t" anchorCtr="0">
            <a:spAutoFit/>
          </a:bodyPr>
          <a:lstStyle/>
          <a:p>
            <a:pPr marL="285750" marR="0" lvl="0" indent="-184150" algn="just"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a:p>
            <a:pPr marL="0" marR="0" lvl="0" indent="0" algn="just" rtl="0">
              <a:lnSpc>
                <a:spcPct val="100000"/>
              </a:lnSpc>
              <a:spcBef>
                <a:spcPts val="0"/>
              </a:spcBef>
              <a:spcAft>
                <a:spcPts val="0"/>
              </a:spcAft>
              <a:buNone/>
            </a:pPr>
            <a:endParaRPr sz="1600" b="0" i="0" u="none" strike="noStrike" cap="none" dirty="0">
              <a:solidFill>
                <a:srgbClr val="000000"/>
              </a:solidFill>
              <a:latin typeface="Be Vietnam Pro"/>
              <a:ea typeface="Be Vietnam Pro"/>
              <a:cs typeface="Be Vietnam Pro"/>
              <a:sym typeface="Be Vietnam Pro"/>
            </a:endParaRPr>
          </a:p>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Be Vietnam Pro"/>
                <a:ea typeface="Be Vietnam Pro"/>
                <a:cs typeface="Be Vietnam Pro"/>
                <a:sym typeface="Be Vietnam Pro"/>
              </a:rPr>
              <a:t>Echocardiograms are vital diagnostic tools employing sound waves to visualize heart. Left Ventricle Ejection Fraction (LVEF), measuring blood pumped per heartbeat, is crucial in assessment.</a:t>
            </a:r>
            <a:endParaRPr dirty="0"/>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p:txBody>
      </p:sp>
      <p:grpSp>
        <p:nvGrpSpPr>
          <p:cNvPr id="4" name="Group 3">
            <a:extLst>
              <a:ext uri="{FF2B5EF4-FFF2-40B4-BE49-F238E27FC236}">
                <a16:creationId xmlns:a16="http://schemas.microsoft.com/office/drawing/2014/main" id="{6047FF28-9CEF-4D0B-2EEB-20705162FD1F}"/>
              </a:ext>
            </a:extLst>
          </p:cNvPr>
          <p:cNvGrpSpPr/>
          <p:nvPr/>
        </p:nvGrpSpPr>
        <p:grpSpPr>
          <a:xfrm>
            <a:off x="1280483" y="2348845"/>
            <a:ext cx="7014126" cy="2538518"/>
            <a:chOff x="1280483" y="2348845"/>
            <a:chExt cx="7014126" cy="2538518"/>
          </a:xfrm>
        </p:grpSpPr>
        <p:pic>
          <p:nvPicPr>
            <p:cNvPr id="3" name="Picture 2">
              <a:extLst>
                <a:ext uri="{FF2B5EF4-FFF2-40B4-BE49-F238E27FC236}">
                  <a16:creationId xmlns:a16="http://schemas.microsoft.com/office/drawing/2014/main" id="{A1AE47C5-7E4D-121B-8519-F1E876F3AB06}"/>
                </a:ext>
              </a:extLst>
            </p:cNvPr>
            <p:cNvPicPr>
              <a:picLocks noChangeAspect="1"/>
            </p:cNvPicPr>
            <p:nvPr/>
          </p:nvPicPr>
          <p:blipFill>
            <a:blip r:embed="rId3"/>
            <a:srcRect/>
            <a:stretch/>
          </p:blipFill>
          <p:spPr>
            <a:xfrm>
              <a:off x="1280483" y="2458998"/>
              <a:ext cx="1971764" cy="2428365"/>
            </a:xfrm>
            <a:prstGeom prst="rect">
              <a:avLst/>
            </a:prstGeom>
          </p:spPr>
        </p:pic>
        <p:sp>
          <p:nvSpPr>
            <p:cNvPr id="2" name="Arrow: Right 1">
              <a:extLst>
                <a:ext uri="{FF2B5EF4-FFF2-40B4-BE49-F238E27FC236}">
                  <a16:creationId xmlns:a16="http://schemas.microsoft.com/office/drawing/2014/main" id="{952EF5E2-AF38-D81E-380D-FE91F6F8F62C}"/>
                </a:ext>
              </a:extLst>
            </p:cNvPr>
            <p:cNvSpPr/>
            <p:nvPr/>
          </p:nvSpPr>
          <p:spPr>
            <a:xfrm>
              <a:off x="3524512" y="3365368"/>
              <a:ext cx="1800520" cy="4053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7" name="Google Shape;367;p9"/>
            <p:cNvPicPr preferRelativeResize="0"/>
            <p:nvPr/>
          </p:nvPicPr>
          <p:blipFill rotWithShape="1">
            <a:blip r:embed="rId4">
              <a:alphaModFix/>
            </a:blip>
            <a:srcRect/>
            <a:stretch/>
          </p:blipFill>
          <p:spPr>
            <a:xfrm>
              <a:off x="5619489" y="2348845"/>
              <a:ext cx="2675120" cy="2438400"/>
            </a:xfrm>
            <a:prstGeom prst="roundRect">
              <a:avLst>
                <a:gd name="adj" fmla="val 16667"/>
              </a:avLst>
            </a:prstGeom>
            <a:noFill/>
            <a:ln>
              <a:noFill/>
            </a:ln>
            <a:effectLst>
              <a:outerShdw blurRad="76200" dist="38100" dir="7800000" algn="tl" rotWithShape="0">
                <a:srgbClr val="000000">
                  <a:alpha val="40000"/>
                </a:srgbClr>
              </a:outerShdw>
            </a:effectLst>
          </p:spPr>
        </p:pic>
      </p:grpSp>
    </p:spTree>
    <p:extLst>
      <p:ext uri="{BB962C8B-B14F-4D97-AF65-F5344CB8AC3E}">
        <p14:creationId xmlns:p14="http://schemas.microsoft.com/office/powerpoint/2010/main" val="267951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500"/>
                                        <p:tgtEl>
                                          <p:spTgt spid="2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FF8"/>
        </a:solidFill>
        <a:effectLst/>
      </p:bgPr>
    </p:bg>
    <p:spTree>
      <p:nvGrpSpPr>
        <p:cNvPr id="1" name="Shape 254"/>
        <p:cNvGrpSpPr/>
        <p:nvPr/>
      </p:nvGrpSpPr>
      <p:grpSpPr>
        <a:xfrm>
          <a:off x="0" y="0"/>
          <a:ext cx="0" cy="0"/>
          <a:chOff x="0" y="0"/>
          <a:chExt cx="0" cy="0"/>
        </a:xfrm>
      </p:grpSpPr>
      <p:sp>
        <p:nvSpPr>
          <p:cNvPr id="255" name="Google Shape;255;p6"/>
          <p:cNvSpPr txBox="1">
            <a:spLocks noGrp="1"/>
          </p:cNvSpPr>
          <p:nvPr>
            <p:ph type="title"/>
          </p:nvPr>
        </p:nvSpPr>
        <p:spPr>
          <a:xfrm>
            <a:off x="1555200" y="2199350"/>
            <a:ext cx="30168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Motivation</a:t>
            </a:r>
            <a:endParaRPr/>
          </a:p>
        </p:txBody>
      </p:sp>
      <p:sp>
        <p:nvSpPr>
          <p:cNvPr id="256" name="Google Shape;256;p6"/>
          <p:cNvSpPr txBox="1">
            <a:spLocks noGrp="1"/>
          </p:cNvSpPr>
          <p:nvPr>
            <p:ph type="title" idx="2"/>
          </p:nvPr>
        </p:nvSpPr>
        <p:spPr>
          <a:xfrm>
            <a:off x="627825" y="2153575"/>
            <a:ext cx="10683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02</a:t>
            </a:r>
            <a:endParaRPr/>
          </a:p>
        </p:txBody>
      </p:sp>
      <p:grpSp>
        <p:nvGrpSpPr>
          <p:cNvPr id="257" name="Google Shape;257;p6"/>
          <p:cNvGrpSpPr/>
          <p:nvPr/>
        </p:nvGrpSpPr>
        <p:grpSpPr>
          <a:xfrm>
            <a:off x="4641302" y="1354475"/>
            <a:ext cx="2882755" cy="2493035"/>
            <a:chOff x="5548150" y="1325249"/>
            <a:chExt cx="2882755" cy="2493035"/>
          </a:xfrm>
        </p:grpSpPr>
        <p:sp>
          <p:nvSpPr>
            <p:cNvPr id="258" name="Google Shape;258;p6"/>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6"/>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6"/>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6"/>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6"/>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6"/>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6"/>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6"/>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6"/>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6"/>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6"/>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6"/>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6"/>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6"/>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6"/>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6"/>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6"/>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6"/>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6"/>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6"/>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6"/>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6"/>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6"/>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6"/>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6"/>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6"/>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6"/>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6"/>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6"/>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6"/>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6"/>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6"/>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6"/>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6"/>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6"/>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6"/>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6"/>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6"/>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6"/>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6"/>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6"/>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7"/>
          <p:cNvSpPr/>
          <p:nvPr/>
        </p:nvSpPr>
        <p:spPr>
          <a:xfrm>
            <a:off x="40656" y="2322449"/>
            <a:ext cx="3147692" cy="2821051"/>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5" name="Google Shape;305;p7"/>
          <p:cNvSpPr/>
          <p:nvPr/>
        </p:nvSpPr>
        <p:spPr>
          <a:xfrm>
            <a:off x="7232096" y="2994686"/>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6" name="Google Shape;306;p7"/>
          <p:cNvSpPr txBox="1">
            <a:spLocks noGrp="1"/>
          </p:cNvSpPr>
          <p:nvPr>
            <p:ph type="title"/>
          </p:nvPr>
        </p:nvSpPr>
        <p:spPr>
          <a:xfrm>
            <a:off x="0" y="16717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Motivation</a:t>
            </a:r>
            <a:endParaRPr/>
          </a:p>
        </p:txBody>
      </p:sp>
      <p:sp>
        <p:nvSpPr>
          <p:cNvPr id="307" name="Google Shape;307;p7"/>
          <p:cNvSpPr txBox="1">
            <a:spLocks noGrp="1"/>
          </p:cNvSpPr>
          <p:nvPr>
            <p:ph type="body" idx="1"/>
          </p:nvPr>
        </p:nvSpPr>
        <p:spPr>
          <a:xfrm>
            <a:off x="3231401" y="2919363"/>
            <a:ext cx="5682342" cy="1401032"/>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US" dirty="0">
                <a:latin typeface="Arial"/>
                <a:ea typeface="Arial"/>
                <a:cs typeface="Arial"/>
                <a:sym typeface="Arial"/>
              </a:rPr>
              <a:t>This accounted for nearly one-third of all global deaths, showing an overall rise, Ejection</a:t>
            </a:r>
            <a:r>
              <a:rPr lang="en-US" dirty="0">
                <a:solidFill>
                  <a:schemeClr val="lt1"/>
                </a:solidFill>
                <a:latin typeface="Arial"/>
                <a:ea typeface="Arial"/>
                <a:cs typeface="Arial"/>
                <a:sym typeface="Arial"/>
              </a:rPr>
              <a:t> Fraction has a direct effect on death rate.</a:t>
            </a:r>
            <a:endParaRPr dirty="0"/>
          </a:p>
        </p:txBody>
      </p:sp>
      <p:pic>
        <p:nvPicPr>
          <p:cNvPr id="308" name="Google Shape;308;p7"/>
          <p:cNvPicPr preferRelativeResize="0"/>
          <p:nvPr/>
        </p:nvPicPr>
        <p:blipFill rotWithShape="1">
          <a:blip r:embed="rId3">
            <a:alphaModFix/>
          </a:blip>
          <a:srcRect/>
          <a:stretch/>
        </p:blipFill>
        <p:spPr>
          <a:xfrm>
            <a:off x="230257" y="2530080"/>
            <a:ext cx="2958091" cy="1903594"/>
          </a:xfrm>
          <a:prstGeom prst="roundRect">
            <a:avLst>
              <a:gd name="adj" fmla="val 8594"/>
            </a:avLst>
          </a:prstGeom>
          <a:solidFill>
            <a:srgbClr val="ECECEC"/>
          </a:solidFill>
          <a:ln>
            <a:noFill/>
          </a:ln>
          <a:effectLst>
            <a:reflection stA="38000" endPos="28000" dist="5000" dir="5400000" sy="-100000" algn="bl" rotWithShape="0"/>
          </a:effectLst>
        </p:spPr>
      </p:pic>
      <p:sp>
        <p:nvSpPr>
          <p:cNvPr id="309" name="Google Shape;309;p7"/>
          <p:cNvSpPr/>
          <p:nvPr/>
        </p:nvSpPr>
        <p:spPr>
          <a:xfrm>
            <a:off x="1730829" y="1841038"/>
            <a:ext cx="568234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Approximately deaths around the world annually due to heart disease</a:t>
            </a:r>
            <a:endParaRPr dirty="0"/>
          </a:p>
        </p:txBody>
      </p:sp>
      <p:sp>
        <p:nvSpPr>
          <p:cNvPr id="310" name="Google Shape;310;p7"/>
          <p:cNvSpPr/>
          <p:nvPr/>
        </p:nvSpPr>
        <p:spPr>
          <a:xfrm>
            <a:off x="3077399" y="764816"/>
            <a:ext cx="3647152"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400" b="1" i="0" u="none" strike="noStrike" cap="none" dirty="0">
                <a:solidFill>
                  <a:schemeClr val="dk1"/>
                </a:solidFill>
                <a:latin typeface="Arial"/>
                <a:ea typeface="Arial"/>
                <a:cs typeface="Arial"/>
                <a:sym typeface="Arial"/>
              </a:rPr>
              <a:t>17,</a:t>
            </a:r>
            <a:r>
              <a:rPr lang="en-US" sz="5400" b="1" i="0" u="none" strike="noStrike" cap="none" dirty="0">
                <a:solidFill>
                  <a:schemeClr val="lt2"/>
                </a:solidFill>
                <a:latin typeface="Arial"/>
                <a:ea typeface="Arial"/>
                <a:cs typeface="Arial"/>
                <a:sym typeface="Arial"/>
              </a:rPr>
              <a:t>900,000</a:t>
            </a:r>
            <a:endParaRPr sz="5400" b="1" i="0" u="none" strike="noStrike" cap="none" dirty="0">
              <a:solidFill>
                <a:schemeClr val="lt2"/>
              </a:solidFill>
              <a:latin typeface="Arial"/>
              <a:ea typeface="Arial"/>
              <a:cs typeface="Arial"/>
              <a:sym typeface="Arial"/>
            </a:endParaRPr>
          </a:p>
        </p:txBody>
      </p:sp>
      <p:pic>
        <p:nvPicPr>
          <p:cNvPr id="7" name="Picture 6" descr="A planet earth with continents&#10;&#10;Description automatically generated">
            <a:extLst>
              <a:ext uri="{FF2B5EF4-FFF2-40B4-BE49-F238E27FC236}">
                <a16:creationId xmlns:a16="http://schemas.microsoft.com/office/drawing/2014/main" id="{6673BAE8-C89C-2085-8F7D-039B959C9255}"/>
              </a:ext>
            </a:extLst>
          </p:cNvPr>
          <p:cNvPicPr>
            <a:picLocks noChangeAspect="1"/>
          </p:cNvPicPr>
          <p:nvPr/>
        </p:nvPicPr>
        <p:blipFill>
          <a:blip r:embed="rId4"/>
          <a:stretch>
            <a:fillRect/>
          </a:stretch>
        </p:blipFill>
        <p:spPr>
          <a:xfrm>
            <a:off x="1614502" y="729927"/>
            <a:ext cx="1940856" cy="10882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1000"/>
                                        <p:tgtEl>
                                          <p:spTgt spid="310"/>
                                        </p:tgtEl>
                                      </p:cBhvr>
                                    </p:animEffect>
                                    <p:anim calcmode="lin" valueType="num">
                                      <p:cBhvr>
                                        <p:cTn id="8" dur="1000" fill="hold"/>
                                        <p:tgtEl>
                                          <p:spTgt spid="310"/>
                                        </p:tgtEl>
                                        <p:attrNameLst>
                                          <p:attrName>ppt_x</p:attrName>
                                        </p:attrNameLst>
                                      </p:cBhvr>
                                      <p:tavLst>
                                        <p:tav tm="0">
                                          <p:val>
                                            <p:strVal val="#ppt_x"/>
                                          </p:val>
                                        </p:tav>
                                        <p:tav tm="100000">
                                          <p:val>
                                            <p:strVal val="#ppt_x"/>
                                          </p:val>
                                        </p:tav>
                                      </p:tavLst>
                                    </p:anim>
                                    <p:anim calcmode="lin" valueType="num">
                                      <p:cBhvr>
                                        <p:cTn id="9" dur="1000" fill="hold"/>
                                        <p:tgtEl>
                                          <p:spTgt spid="3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8"/>
                                        </p:tgtEl>
                                        <p:attrNameLst>
                                          <p:attrName>style.visibility</p:attrName>
                                        </p:attrNameLst>
                                      </p:cBhvr>
                                      <p:to>
                                        <p:strVal val="visible"/>
                                      </p:to>
                                    </p:set>
                                    <p:animEffect transition="in" filter="fade">
                                      <p:cBhvr>
                                        <p:cTn id="19" dur="500"/>
                                        <p:tgtEl>
                                          <p:spTgt spid="30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7">
                                            <p:txEl>
                                              <p:pRg st="0" end="0"/>
                                            </p:txEl>
                                          </p:spTgt>
                                        </p:tgtEl>
                                        <p:attrNameLst>
                                          <p:attrName>style.visibility</p:attrName>
                                        </p:attrNameLst>
                                      </p:cBhvr>
                                      <p:to>
                                        <p:strVal val="visible"/>
                                      </p:to>
                                    </p:set>
                                    <p:animEffect transition="in" filter="fade">
                                      <p:cBhvr>
                                        <p:cTn id="24" dur="1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build="p"/>
      <p:bldP spid="3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8"/>
          <p:cNvSpPr txBox="1">
            <a:spLocks noGrp="1"/>
          </p:cNvSpPr>
          <p:nvPr>
            <p:ph type="title"/>
          </p:nvPr>
        </p:nvSpPr>
        <p:spPr>
          <a:xfrm>
            <a:off x="1641975" y="2151375"/>
            <a:ext cx="3086100" cy="93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Objectives</a:t>
            </a:r>
            <a:endParaRPr/>
          </a:p>
        </p:txBody>
      </p:sp>
      <p:sp>
        <p:nvSpPr>
          <p:cNvPr id="316" name="Google Shape;316;p8"/>
          <p:cNvSpPr txBox="1">
            <a:spLocks noGrp="1"/>
          </p:cNvSpPr>
          <p:nvPr>
            <p:ph type="title" idx="2"/>
          </p:nvPr>
        </p:nvSpPr>
        <p:spPr>
          <a:xfrm>
            <a:off x="606625" y="2153575"/>
            <a:ext cx="10896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03</a:t>
            </a:r>
            <a:endParaRPr/>
          </a:p>
        </p:txBody>
      </p:sp>
      <p:grpSp>
        <p:nvGrpSpPr>
          <p:cNvPr id="317" name="Google Shape;317;p8"/>
          <p:cNvGrpSpPr/>
          <p:nvPr/>
        </p:nvGrpSpPr>
        <p:grpSpPr>
          <a:xfrm>
            <a:off x="4728111" y="1325233"/>
            <a:ext cx="2882755" cy="2493035"/>
            <a:chOff x="5548150" y="1325249"/>
            <a:chExt cx="2882755" cy="2493035"/>
          </a:xfrm>
        </p:grpSpPr>
        <p:sp>
          <p:nvSpPr>
            <p:cNvPr id="318" name="Google Shape;318;p8"/>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8"/>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8"/>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8"/>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8"/>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8"/>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8"/>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8"/>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8"/>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8"/>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8"/>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8"/>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8"/>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8"/>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8"/>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8"/>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8"/>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8"/>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8"/>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8"/>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8"/>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8"/>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8"/>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8"/>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8"/>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8"/>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8"/>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8"/>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8"/>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8"/>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8"/>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8"/>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8"/>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8"/>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8"/>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8"/>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8"/>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8"/>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8"/>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8"/>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8"/>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8"/>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Vital Signs Assessment Case Study by Slidesgo">
  <a:themeElements>
    <a:clrScheme name="Simple Light">
      <a:dk1>
        <a:srgbClr val="009FAD"/>
      </a:dk1>
      <a:lt1>
        <a:srgbClr val="272F36"/>
      </a:lt1>
      <a:dk2>
        <a:srgbClr val="EBEFF8"/>
      </a:dk2>
      <a:lt2>
        <a:srgbClr val="FF5631"/>
      </a:lt2>
      <a:accent1>
        <a:srgbClr val="9EC9F3"/>
      </a:accent1>
      <a:accent2>
        <a:srgbClr val="D0E0EF"/>
      </a:accent2>
      <a:accent3>
        <a:srgbClr val="3C6077"/>
      </a:accent3>
      <a:accent4>
        <a:srgbClr val="FFFFFF"/>
      </a:accent4>
      <a:accent5>
        <a:srgbClr val="FFFFFF"/>
      </a:accent5>
      <a:accent6>
        <a:srgbClr val="FFFFFF"/>
      </a:accent6>
      <a:hlink>
        <a:srgbClr val="272F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809</TotalTime>
  <Words>1490</Words>
  <Application>Microsoft Office PowerPoint</Application>
  <PresentationFormat>On-screen Show (16:9)</PresentationFormat>
  <Paragraphs>285</Paragraphs>
  <Slides>39</Slides>
  <Notes>39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Calibri</vt:lpstr>
      <vt:lpstr>Archivo</vt:lpstr>
      <vt:lpstr>KaTeX_Math</vt:lpstr>
      <vt:lpstr>Be Vietnam Pro</vt:lpstr>
      <vt:lpstr>Roboto Condensed Light</vt:lpstr>
      <vt:lpstr>Cambria Math</vt:lpstr>
      <vt:lpstr>Berlin Sans FB Demi</vt:lpstr>
      <vt:lpstr>Noto Sans Symbols</vt:lpstr>
      <vt:lpstr>Arial</vt:lpstr>
      <vt:lpstr>Arial Rounded</vt:lpstr>
      <vt:lpstr>Times New Roman</vt:lpstr>
      <vt:lpstr>KaTeX_Main</vt:lpstr>
      <vt:lpstr>Wingdings</vt:lpstr>
      <vt:lpstr>Vital Signs Assessment Case Study by Slidesgo</vt:lpstr>
      <vt:lpstr> </vt:lpstr>
      <vt:lpstr>Team Members</vt:lpstr>
      <vt:lpstr>Problem Definition</vt:lpstr>
      <vt:lpstr>Problem Definition</vt:lpstr>
      <vt:lpstr>Problem Definition</vt:lpstr>
      <vt:lpstr>Problem Definition</vt:lpstr>
      <vt:lpstr>Motivation</vt:lpstr>
      <vt:lpstr>Motivation</vt:lpstr>
      <vt:lpstr>Objectives</vt:lpstr>
      <vt:lpstr>Objectives</vt:lpstr>
      <vt:lpstr>System Architecture </vt:lpstr>
      <vt:lpstr>PowerPoint Presentation</vt:lpstr>
      <vt:lpstr>Literature Review</vt:lpstr>
      <vt:lpstr>Literature Review</vt:lpstr>
      <vt:lpstr>Methodology</vt:lpstr>
      <vt:lpstr>Dataset</vt:lpstr>
      <vt:lpstr>Detecting (ES-ED) Frames</vt:lpstr>
      <vt:lpstr>Detecting (ES-ED) Frames</vt:lpstr>
      <vt:lpstr>True mask algorithm</vt:lpstr>
      <vt:lpstr>Detecting Left Ventricle</vt:lpstr>
      <vt:lpstr>Detecting Left Ventricle cont.</vt:lpstr>
      <vt:lpstr>Landmarks Detection</vt:lpstr>
      <vt:lpstr>Volume Calculation</vt:lpstr>
      <vt:lpstr>PowerPoint Presentation</vt:lpstr>
      <vt:lpstr>Experimental Results</vt:lpstr>
      <vt:lpstr> (ED-ES) Detection Results: CNN vs Transformer </vt:lpstr>
      <vt:lpstr>Left Ventricle Detection Results: U-Net</vt:lpstr>
      <vt:lpstr>PowerPoint Presentation</vt:lpstr>
      <vt:lpstr>Demo</vt:lpstr>
      <vt:lpstr>Conclusion</vt:lpstr>
      <vt:lpstr>Conclusions</vt:lpstr>
      <vt:lpstr>Future Work</vt:lpstr>
      <vt:lpstr>Future Work</vt:lpstr>
      <vt:lpstr>Tools</vt:lpstr>
      <vt:lpstr>Tools</vt:lpstr>
      <vt:lpstr>References </vt:lpstr>
      <vt:lpstr>References</vt:lpstr>
      <vt:lpstr>Thank You</vt:lpstr>
      <vt:lpstr>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ok</dc:creator>
  <cp:lastModifiedBy>ابانوب جمال فكرى فوزى</cp:lastModifiedBy>
  <cp:revision>31</cp:revision>
  <dcterms:modified xsi:type="dcterms:W3CDTF">2024-09-04T11:19:55Z</dcterms:modified>
</cp:coreProperties>
</file>